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0"/>
  </p:notesMasterIdLst>
  <p:handoutMasterIdLst>
    <p:handoutMasterId r:id="rId41"/>
  </p:handoutMasterIdLst>
  <p:sldIdLst>
    <p:sldId id="488" r:id="rId3"/>
    <p:sldId id="489" r:id="rId4"/>
    <p:sldId id="490" r:id="rId5"/>
    <p:sldId id="491" r:id="rId6"/>
    <p:sldId id="492" r:id="rId7"/>
    <p:sldId id="493" r:id="rId8"/>
    <p:sldId id="494" r:id="rId9"/>
    <p:sldId id="495" r:id="rId10"/>
    <p:sldId id="510" r:id="rId11"/>
    <p:sldId id="514" r:id="rId12"/>
    <p:sldId id="515" r:id="rId13"/>
    <p:sldId id="535" r:id="rId14"/>
    <p:sldId id="516" r:id="rId15"/>
    <p:sldId id="521" r:id="rId16"/>
    <p:sldId id="522" r:id="rId17"/>
    <p:sldId id="523" r:id="rId18"/>
    <p:sldId id="524" r:id="rId19"/>
    <p:sldId id="525" r:id="rId20"/>
    <p:sldId id="526" r:id="rId21"/>
    <p:sldId id="527" r:id="rId22"/>
    <p:sldId id="528" r:id="rId23"/>
    <p:sldId id="529" r:id="rId24"/>
    <p:sldId id="530" r:id="rId25"/>
    <p:sldId id="531" r:id="rId26"/>
    <p:sldId id="496" r:id="rId27"/>
    <p:sldId id="497" r:id="rId28"/>
    <p:sldId id="511" r:id="rId29"/>
    <p:sldId id="498" r:id="rId30"/>
    <p:sldId id="499" r:id="rId31"/>
    <p:sldId id="500" r:id="rId32"/>
    <p:sldId id="537" r:id="rId33"/>
    <p:sldId id="538" r:id="rId34"/>
    <p:sldId id="539" r:id="rId35"/>
    <p:sldId id="349" r:id="rId36"/>
    <p:sldId id="536" r:id="rId37"/>
    <p:sldId id="430" r:id="rId38"/>
    <p:sldId id="393" r:id="rId39"/>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5"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72A"/>
    <a:srgbClr val="FFB685"/>
    <a:srgbClr val="F8E3A6"/>
    <a:srgbClr val="E85C0E"/>
    <a:srgbClr val="0097CC"/>
    <a:srgbClr val="F5DB8E"/>
    <a:srgbClr val="FFF0D9"/>
    <a:srgbClr val="F0F5FA"/>
    <a:srgbClr val="1A8AFA"/>
    <a:srgbClr val="FDFFF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68" autoAdjust="0"/>
    <p:restoredTop sz="94533" autoAdjust="0"/>
  </p:normalViewPr>
  <p:slideViewPr>
    <p:cSldViewPr>
      <p:cViewPr varScale="1">
        <p:scale>
          <a:sx n="92" d="100"/>
          <a:sy n="92" d="100"/>
        </p:scale>
        <p:origin x="240" y="90"/>
      </p:cViewPr>
      <p:guideLst>
        <p:guide orient="horz" pos="2160"/>
        <p:guide pos="3839"/>
      </p:guideLst>
    </p:cSldViewPr>
  </p:slideViewPr>
  <p:outlineViewPr>
    <p:cViewPr>
      <p:scale>
        <a:sx n="33" d="100"/>
        <a:sy n="33" d="100"/>
      </p:scale>
      <p:origin x="0" y="-6192"/>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4" d="100"/>
          <a:sy n="64" d="100"/>
        </p:scale>
        <p:origin x="259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252000"/>
          </a:xfrm>
          <a:prstGeom prst="rect">
            <a:avLst/>
          </a:prstGeom>
        </p:spPr>
        <p:txBody>
          <a:bodyPr vert="horz" lIns="91440" tIns="45720" rIns="91440" bIns="45720" rtlCol="0"/>
          <a:lstStyle>
            <a:lvl1pPr algn="r">
              <a:defRPr sz="1200"/>
            </a:lvl1pPr>
          </a:lstStyle>
          <a:p>
            <a:fld id="{FE5B4EDC-59C0-49C7-8ADA-5A781B329E02}" type="datetimeFigureOut">
              <a:rPr lang="en-US"/>
              <a:pPr/>
              <a:t>3/23/2016</a:t>
            </a:fld>
            <a:endParaRPr dirty="0"/>
          </a:p>
        </p:txBody>
      </p:sp>
      <p:sp>
        <p:nvSpPr>
          <p:cNvPr id="4" name="Footer Placeholder 3"/>
          <p:cNvSpPr>
            <a:spLocks noGrp="1"/>
          </p:cNvSpPr>
          <p:nvPr>
            <p:ph type="ftr" sz="quarter" idx="2"/>
          </p:nvPr>
        </p:nvSpPr>
        <p:spPr>
          <a:xfrm>
            <a:off x="0" y="8747999"/>
            <a:ext cx="6165000" cy="394413"/>
          </a:xfrm>
          <a:prstGeom prst="rect">
            <a:avLst/>
          </a:prstGeom>
        </p:spPr>
        <p:txBody>
          <a:bodyPr vert="horz" lIns="91440" tIns="45720" rIns="91440" bIns="45720" rtlCol="0" anchor="b"/>
          <a:lstStyle>
            <a:lvl1pPr algn="l">
              <a:defRPr sz="1200"/>
            </a:lvl1pPr>
          </a:lstStyle>
          <a:p>
            <a:r>
              <a:rPr lang="en-US" sz="1000" dirty="0"/>
              <a:t>© Software University Foundation – </a:t>
            </a:r>
            <a:r>
              <a:rPr lang="en-US" sz="1000" u="sng" dirty="0">
                <a:hlinkClick r:id="rId2"/>
              </a:rPr>
              <a:t>http://softuni.org</a:t>
            </a:r>
            <a:endParaRPr lang="en-US" sz="1000" dirty="0"/>
          </a:p>
          <a:p>
            <a:r>
              <a:rPr lang="en-US" sz="1000" dirty="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sz="1000" dirty="0"/>
          </a:p>
        </p:txBody>
      </p:sp>
      <p:sp>
        <p:nvSpPr>
          <p:cNvPr id="5" name="Slide Number Placeholder 4"/>
          <p:cNvSpPr>
            <a:spLocks noGrp="1"/>
          </p:cNvSpPr>
          <p:nvPr>
            <p:ph type="sldNum" sz="quarter" idx="3"/>
          </p:nvPr>
        </p:nvSpPr>
        <p:spPr>
          <a:xfrm>
            <a:off x="6165000" y="8748000"/>
            <a:ext cx="691412" cy="394412"/>
          </a:xfrm>
          <a:prstGeom prst="rect">
            <a:avLst/>
          </a:prstGeom>
        </p:spPr>
        <p:txBody>
          <a:bodyPr vert="horz" lIns="91440" tIns="45720" rIns="91440" bIns="45720" rtlCol="0" anchor="b"/>
          <a:lstStyle>
            <a:lvl1pPr algn="r">
              <a:defRPr sz="1200"/>
            </a:lvl1pPr>
          </a:lstStyle>
          <a:p>
            <a:fld id="{79429053-DC2A-4342-ADD4-2FD729D91E2C}" type="slidenum">
              <a:rPr sz="1000"/>
              <a:pPr/>
              <a:t>‹#›</a:t>
            </a:fld>
            <a:endParaRPr sz="1000" dirty="0"/>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3" Type="http://schemas.openxmlformats.org/officeDocument/2006/relationships/hyperlink" Target="http://creativecommons.org/licenses/by-nc-sa/4.0/" TargetMode="External"/><Relationship Id="rId2" Type="http://schemas.openxmlformats.org/officeDocument/2006/relationships/hyperlink" Target="http://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252000"/>
          </a:xfrm>
          <a:prstGeom prst="rect">
            <a:avLst/>
          </a:prstGeom>
        </p:spPr>
        <p:txBody>
          <a:bodyPr vert="horz" lIns="91440" tIns="45720" rIns="91440" bIns="45720" rtlCol="0"/>
          <a:lstStyle>
            <a:lvl1pPr algn="l">
              <a:defRPr sz="1000"/>
            </a:lvl1pPr>
          </a:lstStyle>
          <a:p>
            <a:endParaRPr lang="en-US" dirty="0"/>
          </a:p>
        </p:txBody>
      </p:sp>
      <p:sp>
        <p:nvSpPr>
          <p:cNvPr id="3" name="Date Placeholder 2"/>
          <p:cNvSpPr>
            <a:spLocks noGrp="1"/>
          </p:cNvSpPr>
          <p:nvPr>
            <p:ph type="dt" idx="1"/>
          </p:nvPr>
        </p:nvSpPr>
        <p:spPr>
          <a:xfrm>
            <a:off x="3884613" y="0"/>
            <a:ext cx="2971800" cy="252000"/>
          </a:xfrm>
          <a:prstGeom prst="rect">
            <a:avLst/>
          </a:prstGeom>
        </p:spPr>
        <p:txBody>
          <a:bodyPr vert="horz" lIns="91440" tIns="45720" rIns="91440" bIns="45720" rtlCol="0"/>
          <a:lstStyle>
            <a:lvl1pPr algn="r">
              <a:defRPr sz="1000"/>
            </a:lvl1pPr>
          </a:lstStyle>
          <a:p>
            <a:fld id="{F2D8D46A-B586-417D-BFBD-8C8FE0AAF762}" type="datetimeFigureOut">
              <a:rPr lang="en-US" smtClean="0"/>
              <a:pPr/>
              <a:t>3/23/2016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1" y="8747999"/>
            <a:ext cx="6308999" cy="394413"/>
          </a:xfrm>
          <a:prstGeom prst="rect">
            <a:avLst/>
          </a:prstGeom>
        </p:spPr>
        <p:txBody>
          <a:bodyPr vert="horz" lIns="91440" tIns="45720" rIns="91440" bIns="45720" rtlCol="0" anchor="b"/>
          <a:lstStyle>
            <a:lvl1pPr algn="l">
              <a:defRPr sz="1000"/>
            </a:lvl1pPr>
          </a:lstStyle>
          <a:p>
            <a:r>
              <a:rPr lang="en-US" sz="1000" dirty="0" smtClean="0"/>
              <a:t>© Software University Foundation – </a:t>
            </a:r>
            <a:r>
              <a:rPr lang="en-US" sz="1000" u="sng" dirty="0" smtClean="0">
                <a:hlinkClick r:id="rId2"/>
              </a:rPr>
              <a:t>http://softuni.org</a:t>
            </a:r>
            <a:endParaRPr lang="en-US" sz="1000" dirty="0" smtClean="0"/>
          </a:p>
          <a:p>
            <a:r>
              <a:rPr lang="en-US" sz="1000" dirty="0" smtClean="0"/>
              <a:t>This work is licensed under the </a:t>
            </a:r>
            <a:r>
              <a:rPr lang="en-US" sz="1000" u="sng" noProof="1" smtClean="0">
                <a:hlinkClick r:id="rId3"/>
              </a:rPr>
              <a:t>Creative Commons Attribution-NonCommercial-ShareAlike</a:t>
            </a:r>
            <a:r>
              <a:rPr lang="en-US" sz="1000" noProof="1" smtClean="0"/>
              <a:t> </a:t>
            </a:r>
            <a:r>
              <a:rPr lang="en-US" sz="1000" dirty="0" smtClean="0"/>
              <a:t>license.</a:t>
            </a:r>
            <a:endParaRPr lang="en-US" sz="1000" dirty="0"/>
          </a:p>
        </p:txBody>
      </p:sp>
      <p:sp>
        <p:nvSpPr>
          <p:cNvPr id="7" name="Slide Number Placeholder 6"/>
          <p:cNvSpPr>
            <a:spLocks noGrp="1"/>
          </p:cNvSpPr>
          <p:nvPr>
            <p:ph type="sldNum" sz="quarter" idx="5"/>
          </p:nvPr>
        </p:nvSpPr>
        <p:spPr>
          <a:xfrm>
            <a:off x="6308999" y="8747999"/>
            <a:ext cx="547413" cy="394413"/>
          </a:xfrm>
          <a:prstGeom prst="rect">
            <a:avLst/>
          </a:prstGeom>
        </p:spPr>
        <p:txBody>
          <a:bodyPr vert="horz" lIns="91440" tIns="45720" rIns="91440" bIns="45720" rtlCol="0" anchor="b"/>
          <a:lstStyle>
            <a:lvl1pPr algn="r">
              <a:defRPr sz="1000"/>
            </a:lvl1pPr>
          </a:lstStyle>
          <a:p>
            <a:fld id="{3EBA5BD7-F043-4D1B-AA17-CD412FC534DE}" type="slidenum">
              <a:rPr lang="en-US" smtClean="0"/>
              <a:pPr/>
              <a:t>‹#›</a:t>
            </a:fld>
            <a:endParaRPr lang="en-US" dirty="0"/>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hf hdr="0" dt="0"/>
  <p:notesStyle>
    <a:lvl1pPr marL="0" algn="l" defTabSz="1218987" rtl="0" eaLnBrk="1" latinLnBrk="0" hangingPunct="1">
      <a:defRPr sz="1600" kern="1200">
        <a:solidFill>
          <a:schemeClr val="tx1"/>
        </a:solidFill>
        <a:latin typeface="+mn-lt"/>
        <a:ea typeface="+mn-ea"/>
        <a:cs typeface="+mn-cs"/>
      </a:defRPr>
    </a:lvl1pPr>
    <a:lvl2pPr marL="177800" indent="0" algn="l" defTabSz="1218987" rtl="0" eaLnBrk="1" latinLnBrk="0" hangingPunct="1">
      <a:defRPr sz="1600" kern="1200">
        <a:solidFill>
          <a:schemeClr val="tx1"/>
        </a:solidFill>
        <a:latin typeface="+mn-lt"/>
        <a:ea typeface="+mn-ea"/>
        <a:cs typeface="+mn-cs"/>
      </a:defRPr>
    </a:lvl2pPr>
    <a:lvl3pPr marL="361950" indent="0" algn="l" defTabSz="1218987" rtl="0" eaLnBrk="1" latinLnBrk="0" hangingPunct="1">
      <a:defRPr sz="1600" kern="1200">
        <a:solidFill>
          <a:schemeClr val="tx1"/>
        </a:solidFill>
        <a:latin typeface="+mn-lt"/>
        <a:ea typeface="+mn-ea"/>
        <a:cs typeface="+mn-cs"/>
      </a:defRPr>
    </a:lvl3pPr>
    <a:lvl4pPr marL="539750" indent="0" algn="l" defTabSz="1218987" rtl="0" eaLnBrk="1" latinLnBrk="0" hangingPunct="1">
      <a:defRPr sz="1600" kern="1200">
        <a:solidFill>
          <a:schemeClr val="tx1"/>
        </a:solidFill>
        <a:latin typeface="+mn-lt"/>
        <a:ea typeface="+mn-ea"/>
        <a:cs typeface="+mn-cs"/>
      </a:defRPr>
    </a:lvl4pPr>
    <a:lvl5pPr marL="717550"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creativecommons.org/licenses/by-nc-sa/4.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a:t>
            </a:fld>
            <a:endParaRPr lang="en-US" dirty="0"/>
          </a:p>
        </p:txBody>
      </p:sp>
    </p:spTree>
    <p:extLst>
      <p:ext uri="{BB962C8B-B14F-4D97-AF65-F5344CB8AC3E}">
        <p14:creationId xmlns:p14="http://schemas.microsoft.com/office/powerpoint/2010/main" val="281244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2" name="Footer Placeholder 1"/>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3" name="Slide Number Placeholder 2"/>
          <p:cNvSpPr>
            <a:spLocks noGrp="1"/>
          </p:cNvSpPr>
          <p:nvPr>
            <p:ph type="sldNum" sz="quarter" idx="11"/>
          </p:nvPr>
        </p:nvSpPr>
        <p:spPr/>
        <p:txBody>
          <a:bodyPr/>
          <a:lstStyle/>
          <a:p>
            <a:fld id="{3EBA5BD7-F043-4D1B-AA17-CD412FC534DE}" type="slidenum">
              <a:rPr lang="en-US" smtClean="0"/>
              <a:pPr/>
              <a:t>2</a:t>
            </a:fld>
            <a:endParaRPr lang="en-US" dirty="0"/>
          </a:p>
        </p:txBody>
      </p:sp>
    </p:spTree>
    <p:extLst>
      <p:ext uri="{BB962C8B-B14F-4D97-AF65-F5344CB8AC3E}">
        <p14:creationId xmlns:p14="http://schemas.microsoft.com/office/powerpoint/2010/main" val="1979180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Tree>
    <p:extLst>
      <p:ext uri="{BB962C8B-B14F-4D97-AF65-F5344CB8AC3E}">
        <p14:creationId xmlns:p14="http://schemas.microsoft.com/office/powerpoint/2010/main" val="90496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solidFill>
                  <a:prstClr val="black"/>
                </a:solidFill>
              </a:rPr>
              <a:t>© Software University Foundation – </a:t>
            </a:r>
            <a:r>
              <a:rPr lang="en-US" sz="1000" u="sng" smtClean="0">
                <a:solidFill>
                  <a:prstClr val="black"/>
                </a:solidFill>
                <a:hlinkClick r:id="rId3"/>
              </a:rPr>
              <a:t>http://softuni.org</a:t>
            </a:r>
            <a:endParaRPr lang="en-US" sz="1000" smtClean="0">
              <a:solidFill>
                <a:prstClr val="black"/>
              </a:solidFill>
            </a:endParaRPr>
          </a:p>
          <a:p>
            <a:r>
              <a:rPr lang="en-US" sz="1000" smtClean="0">
                <a:solidFill>
                  <a:prstClr val="black"/>
                </a:solidFill>
              </a:rPr>
              <a:t>This work is licensed under the </a:t>
            </a:r>
            <a:r>
              <a:rPr lang="en-US" sz="1000" u="sng" noProof="1" smtClean="0">
                <a:solidFill>
                  <a:prstClr val="black"/>
                </a:solidFill>
                <a:hlinkClick r:id="rId4"/>
              </a:rPr>
              <a:t>Creative Commons Attribution-NonCommercial-ShareAlike</a:t>
            </a:r>
            <a:r>
              <a:rPr lang="en-US" sz="1000" noProof="1" smtClean="0">
                <a:solidFill>
                  <a:prstClr val="black"/>
                </a:solidFill>
              </a:rPr>
              <a:t> </a:t>
            </a:r>
            <a:r>
              <a:rPr lang="en-US" sz="1000" smtClean="0">
                <a:solidFill>
                  <a:prstClr val="black"/>
                </a:solidFill>
              </a:rPr>
              <a:t>license.</a:t>
            </a:r>
            <a:endParaRPr lang="en-US" sz="1000" dirty="0">
              <a:solidFill>
                <a:prstClr val="black"/>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8316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a:t>
            </a:fld>
            <a:endParaRPr lang="en-US" dirty="0"/>
          </a:p>
        </p:txBody>
      </p:sp>
    </p:spTree>
    <p:extLst>
      <p:ext uri="{BB962C8B-B14F-4D97-AF65-F5344CB8AC3E}">
        <p14:creationId xmlns:p14="http://schemas.microsoft.com/office/powerpoint/2010/main" val="2575911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z="1000" smtClean="0"/>
              <a:t>© Software University Foundation – </a:t>
            </a:r>
            <a:r>
              <a:rPr lang="en-US" sz="1000" u="sng" smtClean="0">
                <a:hlinkClick r:id="rId3"/>
              </a:rPr>
              <a:t>http://softuni.org</a:t>
            </a:r>
            <a:endParaRPr lang="en-US" sz="1000" smtClean="0"/>
          </a:p>
          <a:p>
            <a:r>
              <a:rPr lang="en-US" sz="1000" smtClean="0"/>
              <a:t>This work is licensed under the </a:t>
            </a:r>
            <a:r>
              <a:rPr lang="en-US" sz="1000" u="sng" noProof="1" smtClean="0">
                <a:hlinkClick r:id="rId4"/>
              </a:rPr>
              <a:t>Creative Commons Attribution-NonCommercial-ShareAlike</a:t>
            </a:r>
            <a:r>
              <a:rPr lang="en-US" sz="1000" noProof="1" smtClean="0"/>
              <a:t> </a:t>
            </a:r>
            <a:r>
              <a:rPr lang="en-US" sz="1000" smtClean="0"/>
              <a:t>license.</a:t>
            </a:r>
            <a:endParaRPr lang="en-US" sz="1000"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a:t>
            </a:fld>
            <a:endParaRPr lang="en-US" dirty="0"/>
          </a:p>
        </p:txBody>
      </p:sp>
    </p:spTree>
    <p:extLst>
      <p:ext uri="{BB962C8B-B14F-4D97-AF65-F5344CB8AC3E}">
        <p14:creationId xmlns:p14="http://schemas.microsoft.com/office/powerpoint/2010/main" val="376276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judge.softuni.bg/" TargetMode="External"/><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forum.softuni.bg/" TargetMode="External"/><Relationship Id="rId12" Type="http://schemas.openxmlformats.org/officeDocument/2006/relationships/hyperlink" Target="http://www.introprogramming.info/" TargetMode="External"/><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hyperlink" Target="http://www.nakov.com/" TargetMode="External"/><Relationship Id="rId11" Type="http://schemas.openxmlformats.org/officeDocument/2006/relationships/hyperlink" Target="http://www.youtube.com/SoftwareUniversity" TargetMode="External"/><Relationship Id="rId5" Type="http://schemas.openxmlformats.org/officeDocument/2006/relationships/hyperlink" Target="http://softuni.org/" TargetMode="External"/><Relationship Id="rId10" Type="http://schemas.openxmlformats.org/officeDocument/2006/relationships/hyperlink" Target="https://twitter.com/softunibg" TargetMode="External"/><Relationship Id="rId4" Type="http://schemas.openxmlformats.org/officeDocument/2006/relationships/hyperlink" Target="http://softuni.bg/" TargetMode="External"/><Relationship Id="rId9" Type="http://schemas.openxmlformats.org/officeDocument/2006/relationships/hyperlink" Target="https://www.facebook.com/SoftwareUniversity"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White">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66413" y="314301"/>
            <a:ext cx="7382341" cy="2000251"/>
          </a:xfrm>
        </p:spPr>
        <p:txBody>
          <a:bodyPr lIns="0" tIns="0" rIns="0" bIns="0">
            <a:normAutofit/>
          </a:bodyPr>
          <a:lstStyle>
            <a:lvl1pPr algn="r">
              <a:defRPr sz="5400">
                <a:solidFill>
                  <a:srgbClr val="F6D18E"/>
                </a:solidFill>
              </a:defRPr>
            </a:lvl1pPr>
          </a:lstStyle>
          <a:p>
            <a:r>
              <a:rPr lang="en-US" dirty="0" smtClean="0"/>
              <a:t>Presentation Title</a:t>
            </a:r>
            <a:endParaRPr dirty="0"/>
          </a:p>
        </p:txBody>
      </p:sp>
      <p:sp>
        <p:nvSpPr>
          <p:cNvPr id="3" name="Subtitle 2"/>
          <p:cNvSpPr>
            <a:spLocks noGrp="1"/>
          </p:cNvSpPr>
          <p:nvPr>
            <p:ph type="subTitle" idx="1" hasCustomPrompt="1"/>
          </p:nvPr>
        </p:nvSpPr>
        <p:spPr>
          <a:xfrm>
            <a:off x="4366413" y="2346299"/>
            <a:ext cx="7382341" cy="1752600"/>
          </a:xfrm>
        </p:spPr>
        <p:txBody>
          <a:bodyPr lIns="0" tIns="0" rIns="0" bIns="0">
            <a:normAutofit/>
          </a:bodyPr>
          <a:lstStyle>
            <a:lvl1pPr marL="0" indent="0" algn="r">
              <a:spcBef>
                <a:spcPts val="0"/>
              </a:spcBef>
              <a:buNone/>
              <a:defRPr sz="4000" cap="none"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2" indent="0" algn="ctr">
              <a:buNone/>
              <a:defRPr>
                <a:solidFill>
                  <a:schemeClr val="tx1">
                    <a:tint val="75000"/>
                  </a:schemeClr>
                </a:solidFill>
              </a:defRPr>
            </a:lvl5pPr>
            <a:lvl6pPr marL="3047466"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Presentation Subtitle</a:t>
            </a:r>
            <a:endParaRPr dirty="0"/>
          </a:p>
        </p:txBody>
      </p:sp>
      <p:sp>
        <p:nvSpPr>
          <p:cNvPr id="25" name="Text Placeholder 13"/>
          <p:cNvSpPr>
            <a:spLocks noGrp="1"/>
          </p:cNvSpPr>
          <p:nvPr>
            <p:ph type="body" sz="quarter" idx="10" hasCustomPrompt="1"/>
          </p:nvPr>
        </p:nvSpPr>
        <p:spPr bwMode="auto">
          <a:xfrm>
            <a:off x="760412" y="4164083"/>
            <a:ext cx="3187613" cy="525135"/>
          </a:xfrm>
          <a:prstGeom prst="rect">
            <a:avLst/>
          </a:prstGeom>
          <a:noFill/>
          <a:effectLst/>
        </p:spPr>
        <p:txBody>
          <a:bodyPr wrap="square" lIns="36000" tIns="36000" rIns="36000" bIns="36000" rtlCol="0" anchor="b" anchorCtr="0">
            <a:spAutoFit/>
          </a:bodyPr>
          <a:lstStyle>
            <a:lvl1pPr marL="0" indent="0" algn="l" rtl="0" fontAlgn="base">
              <a:spcBef>
                <a:spcPct val="0"/>
              </a:spcBef>
              <a:spcAft>
                <a:spcPct val="0"/>
              </a:spcAft>
              <a:buNone/>
              <a:defRPr lang="en-US" sz="2800" b="1" kern="1200" baseline="0" dirty="0" smtClean="0">
                <a:solidFill>
                  <a:srgbClr val="EE792A"/>
                </a:solidFill>
                <a:effectLst/>
                <a:latin typeface="+mn-lt"/>
                <a:ea typeface="+mn-ea"/>
                <a:cs typeface="+mn-cs"/>
              </a:defRPr>
            </a:lvl1pPr>
          </a:lstStyle>
          <a:p>
            <a:pPr lvl="0"/>
            <a:r>
              <a:rPr lang="en-US" dirty="0" smtClean="0"/>
              <a:t>Author Name</a:t>
            </a:r>
            <a:endParaRPr lang="en-US" dirty="0"/>
          </a:p>
        </p:txBody>
      </p:sp>
      <p:sp>
        <p:nvSpPr>
          <p:cNvPr id="31" name="Picture Placeholder 4"/>
          <p:cNvSpPr>
            <a:spLocks noGrp="1"/>
          </p:cNvSpPr>
          <p:nvPr>
            <p:ph type="pic" sz="quarter" idx="16" hasCustomPrompt="1"/>
          </p:nvPr>
        </p:nvSpPr>
        <p:spPr>
          <a:xfrm>
            <a:off x="4366413" y="4191000"/>
            <a:ext cx="7382341" cy="1905000"/>
          </a:xfrm>
          <a:prstGeom prst="rect">
            <a:avLst/>
          </a:prstGeom>
        </p:spPr>
        <p:txBody>
          <a:bodyPr lIns="108000" tIns="36000" rIns="108000" bIns="36000"/>
          <a:lstStyle>
            <a:lvl1pPr marL="0" indent="0">
              <a:buNone/>
              <a:defRPr/>
            </a:lvl1pPr>
          </a:lstStyle>
          <a:p>
            <a:r>
              <a:rPr lang="en-US" dirty="0" smtClean="0"/>
              <a:t>Insert a Picture Here</a:t>
            </a:r>
            <a:endParaRPr lang="en-US" dirty="0"/>
          </a:p>
        </p:txBody>
      </p:sp>
      <p:sp>
        <p:nvSpPr>
          <p:cNvPr id="32" name="Text Placeholder 13"/>
          <p:cNvSpPr>
            <a:spLocks noGrp="1"/>
          </p:cNvSpPr>
          <p:nvPr>
            <p:ph type="body" sz="quarter" idx="13" hasCustomPrompt="1"/>
          </p:nvPr>
        </p:nvSpPr>
        <p:spPr bwMode="auto">
          <a:xfrm>
            <a:off x="760413" y="4633982"/>
            <a:ext cx="3187614" cy="444343"/>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300" b="1" kern="1200" dirty="0" smtClean="0">
                <a:solidFill>
                  <a:srgbClr val="F4B36C"/>
                </a:solidFill>
                <a:effectLst/>
                <a:latin typeface="+mn-lt"/>
                <a:ea typeface="+mn-ea"/>
                <a:cs typeface="+mn-cs"/>
              </a:defRPr>
            </a:lvl1pPr>
          </a:lstStyle>
          <a:p>
            <a:pPr lvl="0"/>
            <a:r>
              <a:rPr lang="en-US" dirty="0" smtClean="0"/>
              <a:t>Position</a:t>
            </a:r>
            <a:endParaRPr lang="en-US" dirty="0"/>
          </a:p>
        </p:txBody>
      </p:sp>
      <p:sp>
        <p:nvSpPr>
          <p:cNvPr id="33" name="Text Placeholder 13"/>
          <p:cNvSpPr>
            <a:spLocks noGrp="1"/>
          </p:cNvSpPr>
          <p:nvPr>
            <p:ph type="body" sz="quarter" idx="14" hasCustomPrompt="1"/>
          </p:nvPr>
        </p:nvSpPr>
        <p:spPr bwMode="auto">
          <a:xfrm>
            <a:off x="760412" y="5011671"/>
            <a:ext cx="3187613" cy="395869"/>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2000" b="1" kern="1200" dirty="0" smtClean="0">
                <a:solidFill>
                  <a:schemeClr val="accent1">
                    <a:lumMod val="40000"/>
                    <a:lumOff val="60000"/>
                  </a:schemeClr>
                </a:solidFill>
                <a:effectLst/>
                <a:latin typeface="+mn-lt"/>
                <a:ea typeface="+mn-ea"/>
                <a:cs typeface="+mn-cs"/>
              </a:defRPr>
            </a:lvl1pPr>
          </a:lstStyle>
          <a:p>
            <a:pPr lvl="0"/>
            <a:r>
              <a:rPr lang="en-US" dirty="0" smtClean="0"/>
              <a:t>Web Site</a:t>
            </a:r>
            <a:endParaRPr lang="en-US" dirty="0"/>
          </a:p>
        </p:txBody>
      </p:sp>
      <p:sp>
        <p:nvSpPr>
          <p:cNvPr id="34" name="Text Placeholder 13"/>
          <p:cNvSpPr>
            <a:spLocks noGrp="1"/>
          </p:cNvSpPr>
          <p:nvPr>
            <p:ph type="body" sz="quarter" idx="17" hasCustomPrompt="1"/>
          </p:nvPr>
        </p:nvSpPr>
        <p:spPr bwMode="auto">
          <a:xfrm>
            <a:off x="760412" y="5394605"/>
            <a:ext cx="3187613" cy="363552"/>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800" b="1" kern="1200" dirty="0" smtClean="0">
                <a:solidFill>
                  <a:srgbClr val="F27A44"/>
                </a:solidFill>
                <a:effectLst/>
                <a:latin typeface="+mn-lt"/>
                <a:ea typeface="+mn-ea"/>
                <a:cs typeface="+mn-cs"/>
              </a:defRPr>
            </a:lvl1pPr>
          </a:lstStyle>
          <a:p>
            <a:pPr lvl="0"/>
            <a:r>
              <a:rPr lang="en-US" dirty="0" smtClean="0"/>
              <a:t>Company Name</a:t>
            </a:r>
            <a:endParaRPr lang="en-US" dirty="0"/>
          </a:p>
        </p:txBody>
      </p:sp>
      <p:sp>
        <p:nvSpPr>
          <p:cNvPr id="35" name="Text Placeholder 13"/>
          <p:cNvSpPr>
            <a:spLocks noGrp="1"/>
          </p:cNvSpPr>
          <p:nvPr>
            <p:ph type="body" sz="quarter" idx="18" hasCustomPrompt="1"/>
          </p:nvPr>
        </p:nvSpPr>
        <p:spPr bwMode="auto">
          <a:xfrm>
            <a:off x="760412" y="5735767"/>
            <a:ext cx="3187613" cy="331235"/>
          </a:xfrm>
          <a:prstGeom prst="rect">
            <a:avLst/>
          </a:prstGeom>
          <a:noFill/>
          <a:effectLst/>
        </p:spPr>
        <p:txBody>
          <a:bodyPr wrap="square" lIns="36000" tIns="36000" rIns="36000" bIns="36000" rtlCol="0" anchor="ctr" anchorCtr="0">
            <a:spAutoFit/>
          </a:bodyPr>
          <a:lstStyle>
            <a:lvl1pPr marL="0" indent="0" algn="l" rtl="0" fontAlgn="base">
              <a:spcBef>
                <a:spcPct val="0"/>
              </a:spcBef>
              <a:spcAft>
                <a:spcPct val="0"/>
              </a:spcAft>
              <a:buNone/>
              <a:defRPr lang="en-US" sz="1600" b="1" kern="1200" dirty="0" smtClean="0">
                <a:solidFill>
                  <a:srgbClr val="F27A44"/>
                </a:solidFill>
                <a:effectLst/>
                <a:latin typeface="+mn-lt"/>
                <a:ea typeface="+mn-ea"/>
                <a:cs typeface="+mn-cs"/>
              </a:defRPr>
            </a:lvl1pPr>
          </a:lstStyle>
          <a:p>
            <a:pPr lvl="0"/>
            <a:r>
              <a:rPr lang="en-US" dirty="0" smtClean="0"/>
              <a:t>Company Web Site</a:t>
            </a:r>
            <a:endParaRPr lang="en-US" dirty="0"/>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3/23/2016</a:t>
            </a:fld>
            <a:endParaRPr lang="en-US" dirty="0"/>
          </a:p>
        </p:txBody>
      </p:sp>
      <p:sp>
        <p:nvSpPr>
          <p:cNvPr id="19"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20"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2" name="Content Placeholder 2"/>
          <p:cNvSpPr>
            <a:spLocks noGrp="1"/>
          </p:cNvSpPr>
          <p:nvPr>
            <p:ph idx="1" hasCustomPrompt="1"/>
          </p:nvPr>
        </p:nvSpPr>
        <p:spPr>
          <a:xfrm>
            <a:off x="190413" y="1151121"/>
            <a:ext cx="11804822" cy="5570355"/>
          </a:xfrm>
        </p:spPr>
        <p:txBody>
          <a:bodyPr/>
          <a:lstStyle>
            <a:lvl1pPr>
              <a:defRPr sz="3400"/>
            </a:lvl1pPr>
            <a:lvl2pPr>
              <a:defRPr sz="3200"/>
            </a:lvl2pPr>
            <a:lvl3pPr>
              <a:defRPr sz="3000"/>
            </a:lvl3pPr>
            <a:lvl4pPr>
              <a:defRPr sz="2800"/>
            </a:lvl4pPr>
            <a:lvl5pPr>
              <a:defRPr sz="2600"/>
            </a:lvl5pPr>
            <a:lvl6pPr>
              <a:defRPr/>
            </a:lvl6pPr>
            <a:lvl7pPr>
              <a:defRPr/>
            </a:lvl7pPr>
            <a:lvl8pPr>
              <a:defRPr/>
            </a:lvl8pPr>
            <a:lvl9pPr>
              <a:defRPr/>
            </a:lvl9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2"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Slide Title</a:t>
            </a:r>
            <a:endParaRPr dirty="0"/>
          </a:p>
        </p:txBody>
      </p:sp>
      <p:pic>
        <p:nvPicPr>
          <p:cNvPr id="1026"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813" y="4953000"/>
            <a:ext cx="10363200" cy="820600"/>
          </a:xfrm>
        </p:spPr>
        <p:txBody>
          <a:bodyPr wrap="square" lIns="36000" tIns="36000" rIns="36000" bIns="36000" anchor="b">
            <a:spAutoFit/>
          </a:bodyPr>
          <a:lstStyle>
            <a:lvl1pPr algn="ctr">
              <a:defRPr sz="5400" b="1" cap="none" baseline="0"/>
            </a:lvl1pPr>
          </a:lstStyle>
          <a:p>
            <a:r>
              <a:rPr lang="en-US" dirty="0" smtClean="0"/>
              <a:t>Click to Edit Section Title</a:t>
            </a:r>
            <a:endParaRPr dirty="0"/>
          </a:p>
        </p:txBody>
      </p:sp>
      <p:sp>
        <p:nvSpPr>
          <p:cNvPr id="3" name="Text Placeholder 2"/>
          <p:cNvSpPr>
            <a:spLocks noGrp="1"/>
          </p:cNvSpPr>
          <p:nvPr>
            <p:ph type="body" idx="1" hasCustomPrompt="1"/>
          </p:nvPr>
        </p:nvSpPr>
        <p:spPr>
          <a:xfrm>
            <a:off x="912813" y="5754968"/>
            <a:ext cx="10363200" cy="719034"/>
          </a:xfrm>
        </p:spPr>
        <p:txBody>
          <a:bodyPr wrap="square" lIns="36000" tIns="36000" rIns="36000" bIns="36000" anchor="t">
            <a:spAutoFit/>
          </a:bodyPr>
          <a:lstStyle>
            <a:lvl1pPr marL="0" indent="0" algn="ctr">
              <a:spcBef>
                <a:spcPts val="0"/>
              </a:spcBef>
              <a:buNone/>
              <a:defRPr sz="4000" cap="none"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2" indent="0">
              <a:buNone/>
              <a:defRPr sz="1900">
                <a:solidFill>
                  <a:schemeClr val="tx1">
                    <a:tint val="75000"/>
                  </a:schemeClr>
                </a:solidFill>
              </a:defRPr>
            </a:lvl5pPr>
            <a:lvl6pPr marL="3047466"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dirty="0" smtClean="0"/>
              <a:t>Click to Edit Section Subtitle</a:t>
            </a:r>
          </a:p>
        </p:txBody>
      </p:sp>
      <p:pic>
        <p:nvPicPr>
          <p:cNvPr id="9" name="Picture 2"/>
          <p:cNvPicPr>
            <a:picLocks noChangeAspect="1" noChangeArrowheads="1"/>
          </p:cNvPicPr>
          <p:nvPr userDrawn="1"/>
        </p:nvPicPr>
        <p:blipFill>
          <a:blip r:embed="rId3" cstate="print"/>
          <a:srcRect/>
          <a:stretch>
            <a:fillRect/>
          </a:stretch>
        </p:blipFill>
        <p:spPr bwMode="auto">
          <a:xfrm>
            <a:off x="9828212" y="228600"/>
            <a:ext cx="2175525" cy="762000"/>
          </a:xfrm>
          <a:prstGeom prst="rect">
            <a:avLst/>
          </a:prstGeom>
          <a:noFill/>
        </p:spPr>
      </p:pic>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Questions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9" name="Text Placeholder 29"/>
          <p:cNvSpPr>
            <a:spLocks noGrp="1"/>
          </p:cNvSpPr>
          <p:nvPr>
            <p:ph type="body" sz="quarter" idx="10" hasCustomPrompt="1"/>
          </p:nvPr>
        </p:nvSpPr>
        <p:spPr>
          <a:xfrm>
            <a:off x="1529384" y="6400802"/>
            <a:ext cx="10482604" cy="363552"/>
          </a:xfrm>
          <a:prstGeom prst="rect">
            <a:avLst/>
          </a:prstGeom>
        </p:spPr>
        <p:txBody>
          <a:bodyPr wrap="square" lIns="36000" rIns="36000">
            <a:spAutoFit/>
          </a:bodyPr>
          <a:lstStyle>
            <a:lvl1pPr marL="0" indent="0" algn="r">
              <a:buNone/>
              <a:defRPr sz="1800">
                <a:latin typeface="+mn-lt"/>
              </a:defRPr>
            </a:lvl1pPr>
          </a:lstStyle>
          <a:p>
            <a:pPr lvl="0"/>
            <a:r>
              <a:rPr lang="en-US" dirty="0" smtClean="0"/>
              <a:t>Course Web Site</a:t>
            </a:r>
            <a:endParaRPr lang="en-US" dirty="0"/>
          </a:p>
        </p:txBody>
      </p:sp>
      <p:pic>
        <p:nvPicPr>
          <p:cNvPr id="55" name="Picture 5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8412" y="261000"/>
            <a:ext cx="2050131" cy="670675"/>
          </a:xfrm>
          <a:prstGeom prst="rect">
            <a:avLst/>
          </a:prstGeom>
        </p:spPr>
      </p:pic>
      <p:sp>
        <p:nvSpPr>
          <p:cNvPr id="50" name="Title 1"/>
          <p:cNvSpPr>
            <a:spLocks noGrp="1"/>
          </p:cNvSpPr>
          <p:nvPr>
            <p:ph type="title" hasCustomPrompt="1"/>
          </p:nvPr>
        </p:nvSpPr>
        <p:spPr>
          <a:xfrm>
            <a:off x="188815" y="40341"/>
            <a:ext cx="9577597" cy="1110780"/>
          </a:xfrm>
        </p:spPr>
        <p:txBody>
          <a:bodyPr/>
          <a:lstStyle>
            <a:lvl1pPr>
              <a:defRPr>
                <a:solidFill>
                  <a:srgbClr val="F3BE60"/>
                </a:solidFill>
                <a:effectLst/>
              </a:defRPr>
            </a:lvl1pPr>
          </a:lstStyle>
          <a:p>
            <a:r>
              <a:rPr lang="en-US" dirty="0" smtClean="0"/>
              <a:t>Presentation Title</a:t>
            </a:r>
            <a:endParaRPr dirty="0"/>
          </a:p>
        </p:txBody>
      </p:sp>
      <p:sp>
        <p:nvSpPr>
          <p:cNvPr id="2" name="TextBox 1">
            <a:hlinkClick r:id="rId4" tooltip="Software University - Quality Education, Profession and Job for Software Engineers"/>
          </p:cNvPr>
          <p:cNvSpPr txBox="1"/>
          <p:nvPr userDrawn="1"/>
        </p:nvSpPr>
        <p:spPr>
          <a:xfrm rot="322982">
            <a:off x="10066442" y="2253546"/>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27" name="TextBox 26">
            <a:hlinkClick r:id="rId5" tooltip="Software University Foundaton"/>
          </p:cNvPr>
          <p:cNvSpPr txBox="1"/>
          <p:nvPr userDrawn="1"/>
        </p:nvSpPr>
        <p:spPr>
          <a:xfrm rot="20630519">
            <a:off x="7568290" y="4341197"/>
            <a:ext cx="303288" cy="400110"/>
          </a:xfrm>
          <a:prstGeom prst="rect">
            <a:avLst/>
          </a:prstGeom>
          <a:noFill/>
        </p:spPr>
        <p:txBody>
          <a:bodyPr wrap="none" rtlCol="0">
            <a:spAutoFit/>
          </a:bodyPr>
          <a:lstStyle/>
          <a:p>
            <a:r>
              <a:rPr lang="en-US" sz="2000" b="1" dirty="0" smtClean="0">
                <a:solidFill>
                  <a:srgbClr val="603A14"/>
                </a:solidFill>
              </a:rPr>
              <a:t>?</a:t>
            </a:r>
            <a:endParaRPr lang="en-US" sz="2000" b="1" dirty="0">
              <a:solidFill>
                <a:srgbClr val="603A14"/>
              </a:solidFill>
            </a:endParaRPr>
          </a:p>
        </p:txBody>
      </p:sp>
      <p:sp>
        <p:nvSpPr>
          <p:cNvPr id="51" name="TextBox 50">
            <a:hlinkClick r:id="rId6" tooltip="Svetlin Nakov - Programming and Education for Developers"/>
          </p:cNvPr>
          <p:cNvSpPr txBox="1"/>
          <p:nvPr userDrawn="1"/>
        </p:nvSpPr>
        <p:spPr>
          <a:xfrm>
            <a:off x="11500162" y="4679637"/>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2" name="TextBox 51">
            <a:hlinkClick r:id="rId7" tooltip="Software University - Discussion Forum"/>
          </p:cNvPr>
          <p:cNvSpPr txBox="1"/>
          <p:nvPr userDrawn="1"/>
        </p:nvSpPr>
        <p:spPr>
          <a:xfrm rot="20971262">
            <a:off x="6094412" y="610908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3" name="TextBox 52">
            <a:hlinkClick r:id="rId8" tooltip="Software University - Online Judge System"/>
          </p:cNvPr>
          <p:cNvSpPr txBox="1"/>
          <p:nvPr userDrawn="1"/>
        </p:nvSpPr>
        <p:spPr>
          <a:xfrm rot="569019">
            <a:off x="9155998" y="4032736"/>
            <a:ext cx="292068" cy="369332"/>
          </a:xfrm>
          <a:prstGeom prst="rect">
            <a:avLst/>
          </a:prstGeom>
          <a:noFill/>
        </p:spPr>
        <p:txBody>
          <a:bodyPr wrap="none" rtlCol="0">
            <a:spAutoFit/>
          </a:bodyPr>
          <a:lstStyle/>
          <a:p>
            <a:r>
              <a:rPr lang="en-US" sz="1800" b="1" dirty="0" smtClean="0">
                <a:solidFill>
                  <a:srgbClr val="603A14"/>
                </a:solidFill>
              </a:rPr>
              <a:t>?</a:t>
            </a:r>
            <a:endParaRPr lang="en-US" sz="1800" b="1" dirty="0">
              <a:solidFill>
                <a:srgbClr val="603A14"/>
              </a:solidFill>
            </a:endParaRPr>
          </a:p>
        </p:txBody>
      </p:sp>
      <p:sp>
        <p:nvSpPr>
          <p:cNvPr id="54" name="TextBox 53">
            <a:hlinkClick r:id="rId9" tooltip="Software University @ Facebook"/>
          </p:cNvPr>
          <p:cNvSpPr txBox="1"/>
          <p:nvPr userDrawn="1"/>
        </p:nvSpPr>
        <p:spPr>
          <a:xfrm rot="219682">
            <a:off x="7047355" y="2560119"/>
            <a:ext cx="327334" cy="461665"/>
          </a:xfrm>
          <a:prstGeom prst="rect">
            <a:avLst/>
          </a:prstGeom>
          <a:noFill/>
        </p:spPr>
        <p:txBody>
          <a:bodyPr wrap="none" rtlCol="0">
            <a:spAutoFit/>
          </a:bodyPr>
          <a:lstStyle/>
          <a:p>
            <a:r>
              <a:rPr lang="en-US" sz="2400" b="1" dirty="0" smtClean="0">
                <a:solidFill>
                  <a:srgbClr val="603A14"/>
                </a:solidFill>
              </a:rPr>
              <a:t>?</a:t>
            </a:r>
            <a:endParaRPr lang="en-US" sz="2400" b="1" dirty="0">
              <a:solidFill>
                <a:srgbClr val="603A14"/>
              </a:solidFill>
            </a:endParaRPr>
          </a:p>
        </p:txBody>
      </p:sp>
      <p:sp>
        <p:nvSpPr>
          <p:cNvPr id="56" name="TextBox 55">
            <a:hlinkClick r:id="rId10" tooltip="Software University @ Twitter"/>
          </p:cNvPr>
          <p:cNvSpPr txBox="1"/>
          <p:nvPr userDrawn="1"/>
        </p:nvSpPr>
        <p:spPr>
          <a:xfrm rot="20972266">
            <a:off x="11754532" y="232084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sp>
        <p:nvSpPr>
          <p:cNvPr id="57" name="TextBox 56">
            <a:hlinkClick r:id="rId11" tooltip="Software University @ YouTube - free training courses and video lessons for software engineers"/>
          </p:cNvPr>
          <p:cNvSpPr txBox="1"/>
          <p:nvPr userDrawn="1"/>
        </p:nvSpPr>
        <p:spPr>
          <a:xfrm rot="562174">
            <a:off x="11774596" y="3447926"/>
            <a:ext cx="255198" cy="276999"/>
          </a:xfrm>
          <a:prstGeom prst="rect">
            <a:avLst/>
          </a:prstGeom>
          <a:noFill/>
        </p:spPr>
        <p:txBody>
          <a:bodyPr wrap="none" rtlCol="0">
            <a:spAutoFit/>
          </a:bodyPr>
          <a:lstStyle/>
          <a:p>
            <a:r>
              <a:rPr lang="en-US" sz="1200" dirty="0" smtClean="0">
                <a:solidFill>
                  <a:srgbClr val="603A14"/>
                </a:solidFill>
              </a:rPr>
              <a:t>?</a:t>
            </a:r>
            <a:endParaRPr lang="en-US" sz="1200" dirty="0">
              <a:solidFill>
                <a:srgbClr val="603A14"/>
              </a:solidFill>
            </a:endParaRPr>
          </a:p>
        </p:txBody>
      </p:sp>
      <p:sp>
        <p:nvSpPr>
          <p:cNvPr id="58" name="TextBox 57">
            <a:hlinkClick r:id="rId12" tooltip="Programming Fundamentals Book and Vide Lessons: Learn C#, Programming, Data Structures, Algorithms and Quality Coding"/>
          </p:cNvPr>
          <p:cNvSpPr txBox="1"/>
          <p:nvPr userDrawn="1"/>
        </p:nvSpPr>
        <p:spPr>
          <a:xfrm rot="571210">
            <a:off x="11136783" y="5625911"/>
            <a:ext cx="268022" cy="307777"/>
          </a:xfrm>
          <a:prstGeom prst="rect">
            <a:avLst/>
          </a:prstGeom>
          <a:noFill/>
        </p:spPr>
        <p:txBody>
          <a:bodyPr wrap="none" rtlCol="0">
            <a:spAutoFit/>
          </a:bodyPr>
          <a:lstStyle/>
          <a:p>
            <a:r>
              <a:rPr lang="en-US" sz="1400" dirty="0" smtClean="0">
                <a:solidFill>
                  <a:srgbClr val="603A14"/>
                </a:solidFill>
              </a:rPr>
              <a:t>?</a:t>
            </a:r>
            <a:endParaRPr lang="en-US" sz="1400" dirty="0">
              <a:solidFill>
                <a:srgbClr val="603A14"/>
              </a:solidFill>
            </a:endParaRPr>
          </a:p>
        </p:txBody>
      </p:sp>
      <p:pic>
        <p:nvPicPr>
          <p:cNvPr id="3" name="Picture 2"/>
          <p:cNvPicPr>
            <a:picLocks noChangeAspect="1"/>
          </p:cNvPicPr>
          <p:nvPr userDrawn="1"/>
        </p:nvPicPr>
        <p:blipFill>
          <a:blip r:embed="rId13"/>
          <a:stretch>
            <a:fillRect/>
          </a:stretch>
        </p:blipFill>
        <p:spPr>
          <a:xfrm rot="20967714">
            <a:off x="457076" y="2405125"/>
            <a:ext cx="2338944" cy="2395502"/>
          </a:xfrm>
          <a:prstGeom prst="rect">
            <a:avLst/>
          </a:prstGeom>
        </p:spPr>
      </p:pic>
      <p:sp>
        <p:nvSpPr>
          <p:cNvPr id="19" name="Rectangle 18"/>
          <p:cNvSpPr/>
          <p:nvPr userDrawn="1"/>
        </p:nvSpPr>
        <p:spPr>
          <a:xfrm rot="20949717">
            <a:off x="2718532" y="3306088"/>
            <a:ext cx="4540980" cy="948072"/>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6600" b="1" kern="1200" noProof="0" dirty="0" smtClean="0">
                <a:solidFill>
                  <a:srgbClr val="F3BE60"/>
                </a:solidFill>
                <a:latin typeface="+mj-lt"/>
                <a:ea typeface="+mj-ea"/>
                <a:cs typeface="+mj-cs"/>
              </a:rPr>
              <a:t>Questions?</a:t>
            </a:r>
            <a:endParaRPr lang="en-US" sz="6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Tree>
    <p:extLst>
      <p:ext uri="{BB962C8B-B14F-4D97-AF65-F5344CB8AC3E}">
        <p14:creationId xmlns:p14="http://schemas.microsoft.com/office/powerpoint/2010/main" val="2588799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88814" y="6525002"/>
            <a:ext cx="1223999" cy="196477"/>
          </a:xfrm>
          <a:prstGeom prst="rect">
            <a:avLst/>
          </a:prstGeom>
        </p:spPr>
        <p:txBody>
          <a:bodyPr vert="horz" lIns="36000" tIns="36000" rIns="36000" bIns="36000" rtlCol="0" anchor="ctr"/>
          <a:lstStyle>
            <a:lvl1pPr algn="l">
              <a:defRPr sz="1000">
                <a:solidFill>
                  <a:schemeClr val="tx1">
                    <a:tint val="75000"/>
                  </a:schemeClr>
                </a:solidFill>
              </a:defRPr>
            </a:lvl1pPr>
          </a:lstStyle>
          <a:p>
            <a:fld id="{055373AC-9AA7-423B-BA00-BA1C74164DBD}" type="datetime1">
              <a:rPr lang="en-US" smtClean="0"/>
              <a:pPr/>
              <a:t>3/23/2016</a:t>
            </a:fld>
            <a:endParaRPr lang="en-US" dirty="0"/>
          </a:p>
        </p:txBody>
      </p:sp>
      <p:sp>
        <p:nvSpPr>
          <p:cNvPr id="5" name="Footer Placeholder 4"/>
          <p:cNvSpPr>
            <a:spLocks noGrp="1"/>
          </p:cNvSpPr>
          <p:nvPr>
            <p:ph type="ftr" sz="quarter" idx="3"/>
          </p:nvPr>
        </p:nvSpPr>
        <p:spPr>
          <a:xfrm>
            <a:off x="1414412" y="6525002"/>
            <a:ext cx="10150400" cy="196477"/>
          </a:xfrm>
          <a:prstGeom prst="rect">
            <a:avLst/>
          </a:prstGeom>
        </p:spPr>
        <p:txBody>
          <a:bodyPr vert="horz" lIns="36000" tIns="36000" rIns="36000" bIns="3600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566412" y="6525002"/>
            <a:ext cx="428822" cy="196477"/>
          </a:xfrm>
          <a:prstGeom prst="rect">
            <a:avLst/>
          </a:prstGeom>
        </p:spPr>
        <p:txBody>
          <a:bodyPr vert="horz" lIns="36000" tIns="36000" rIns="36000" bIns="36000" rtlCol="0" anchor="ctr"/>
          <a:lstStyle>
            <a:lvl1pPr algn="r">
              <a:defRPr sz="1000">
                <a:solidFill>
                  <a:schemeClr val="tx1">
                    <a:tint val="75000"/>
                  </a:schemeClr>
                </a:solidFill>
              </a:defRPr>
            </a:lvl1pPr>
          </a:lstStyle>
          <a:p>
            <a:fld id="{C014DD1E-5D91-48A3-AD6D-45FBA980D106}" type="slidenum">
              <a:rPr lang="en-US" smtClean="0"/>
              <a:pPr/>
              <a:t>‹#›</a:t>
            </a:fld>
            <a:endParaRPr lang="en-US" dirty="0"/>
          </a:p>
        </p:txBody>
      </p:sp>
      <p:sp>
        <p:nvSpPr>
          <p:cNvPr id="2" name="Title Placeholder 1"/>
          <p:cNvSpPr>
            <a:spLocks noGrp="1"/>
          </p:cNvSpPr>
          <p:nvPr>
            <p:ph type="title"/>
          </p:nvPr>
        </p:nvSpPr>
        <p:spPr>
          <a:xfrm>
            <a:off x="190403" y="39574"/>
            <a:ext cx="11806432" cy="1111549"/>
          </a:xfrm>
          <a:prstGeom prst="rect">
            <a:avLst/>
          </a:prstGeom>
        </p:spPr>
        <p:txBody>
          <a:bodyPr vert="horz" lIns="108000" tIns="36000" rIns="108000" bIns="36000" rtlCol="0" anchor="ctr" anchorCtr="0">
            <a:normAutofit/>
          </a:bodyPr>
          <a:lstStyle/>
          <a:p>
            <a:r>
              <a:rPr lang="en-US" dirty="0" smtClean="0"/>
              <a:t>Click to Edit Master Title Style</a:t>
            </a:r>
            <a:endParaRPr dirty="0"/>
          </a:p>
        </p:txBody>
      </p:sp>
      <p:sp>
        <p:nvSpPr>
          <p:cNvPr id="3" name="Text Placeholder 2"/>
          <p:cNvSpPr>
            <a:spLocks noGrp="1"/>
          </p:cNvSpPr>
          <p:nvPr>
            <p:ph type="body" idx="1"/>
          </p:nvPr>
        </p:nvSpPr>
        <p:spPr>
          <a:xfrm>
            <a:off x="190413" y="1151123"/>
            <a:ext cx="11804822" cy="5570353"/>
          </a:xfrm>
          <a:prstGeom prst="rect">
            <a:avLst/>
          </a:prstGeom>
        </p:spPr>
        <p:txBody>
          <a:bodyPr vert="horz" lIns="108000" tIns="36000" rIns="108000" bIns="36000" rtlCol="0">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2" r:id="rId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1218987" rtl="0" eaLnBrk="1" latinLnBrk="0" hangingPunct="1">
        <a:lnSpc>
          <a:spcPct val="90000"/>
        </a:lnSpc>
        <a:spcBef>
          <a:spcPct val="0"/>
        </a:spcBef>
        <a:buNone/>
        <a:defRPr sz="4000" b="1" kern="1200">
          <a:solidFill>
            <a:srgbClr val="F3BE60"/>
          </a:solidFill>
          <a:latin typeface="+mj-lt"/>
          <a:ea typeface="+mj-ea"/>
          <a:cs typeface="+mj-cs"/>
        </a:defRPr>
      </a:lvl1pPr>
    </p:titleStyle>
    <p:body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2" algn="l" defTabSz="1218987" rtl="0" eaLnBrk="1" latinLnBrk="0" hangingPunct="1">
        <a:defRPr sz="2400" kern="1200">
          <a:solidFill>
            <a:schemeClr val="tx1"/>
          </a:solidFill>
          <a:latin typeface="+mn-lt"/>
          <a:ea typeface="+mn-ea"/>
          <a:cs typeface="+mn-cs"/>
        </a:defRPr>
      </a:lvl5pPr>
      <a:lvl6pPr marL="3047466"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184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oftuni.org/" TargetMode="External"/><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creativecommons.org/licenses/by-nc-sa/4.0/" TargetMode="External"/><Relationship Id="rId4" Type="http://schemas.openxmlformats.org/officeDocument/2006/relationships/hyperlink" Target="http://softuni.bg/" TargetMode="Externa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AVL_tre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cs.usfca.edu/~galles/visualization/RedBlack.html" TargetMode="External"/><Relationship Id="rId2" Type="http://schemas.openxmlformats.org/officeDocument/2006/relationships/hyperlink" Target="https://en.wikipedia.org/wiki/Red%E2%80%93black_tree" TargetMode="External"/><Relationship Id="rId1" Type="http://schemas.openxmlformats.org/officeDocument/2006/relationships/slideLayout" Target="../slideLayouts/slideLayout2.xml"/><Relationship Id="rId5" Type="http://schemas.openxmlformats.org/officeDocument/2006/relationships/hyperlink" Target="http://ocw.mit.edu/courses/electrical-engineering-and-computer-science/6-046j-introduction-to-algorithms-sma-5503-fall-2005/video-lectures/lecture-10-red-black-trees-rotations-insertions-deletions/lec10.pdf"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AA_tre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www.indeavr.com/" TargetMode="External"/><Relationship Id="rId18" Type="http://schemas.openxmlformats.org/officeDocument/2006/relationships/hyperlink" Target="http://netpeak.bg/" TargetMode="External"/><Relationship Id="rId3" Type="http://schemas.openxmlformats.org/officeDocument/2006/relationships/hyperlink" Target="http://www.luxoft.com/" TargetMode="External"/><Relationship Id="rId21" Type="http://schemas.openxmlformats.org/officeDocument/2006/relationships/image" Target="../media/image37.png"/><Relationship Id="rId7" Type="http://schemas.openxmlformats.org/officeDocument/2006/relationships/hyperlink" Target="http://komfo.com/" TargetMode="External"/><Relationship Id="rId12" Type="http://schemas.openxmlformats.org/officeDocument/2006/relationships/image" Target="../media/image33.pn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hyperlink" Target="http://www.infragistics.com/" TargetMode="External"/><Relationship Id="rId20" Type="http://schemas.openxmlformats.org/officeDocument/2006/relationships/hyperlink" Target="http://www.superhosting.bg/" TargetMode="Externa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hyperlink" Target="http://www.softwaregroup-bg.com/" TargetMode="External"/><Relationship Id="rId5" Type="http://schemas.openxmlformats.org/officeDocument/2006/relationships/hyperlink" Target="http://xs-software.com/" TargetMode="External"/><Relationship Id="rId15" Type="http://schemas.openxmlformats.org/officeDocument/2006/relationships/hyperlink" Target="https://softuni.bg/trainings/1308/data-structures-february-2016" TargetMode="External"/><Relationship Id="rId10"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hyperlink" Target="http://smartit.bg/" TargetMode="External"/><Relationship Id="rId14"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hyperlink" Target="http://creativecommons.org/licenses/by-nc-sa/3.0/deed.en_US" TargetMode="External"/><Relationship Id="rId3" Type="http://schemas.openxmlformats.org/officeDocument/2006/relationships/hyperlink" Target="http://creativecommons.org/licenses/by-nc-sa/4.0/" TargetMode="External"/><Relationship Id="rId7" Type="http://schemas.openxmlformats.org/officeDocument/2006/relationships/hyperlink" Target="http://telerikacademy.com/Courses/Courses/Details/18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creativecommons.org/licenses/by-sa/4.0/" TargetMode="External"/><Relationship Id="rId5" Type="http://schemas.openxmlformats.org/officeDocument/2006/relationships/hyperlink" Target="http://www.introprogramming.info/english-intro-csharp-book/" TargetMode="Externa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hyperlink" Target="http://softuni.org/" TargetMode="External"/><Relationship Id="rId7" Type="http://schemas.openxmlformats.org/officeDocument/2006/relationships/hyperlink" Target="http://forum.softuni.bg/" TargetMode="External"/><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youtube.com/SoftwareUniversity" TargetMode="External"/><Relationship Id="rId11" Type="http://schemas.openxmlformats.org/officeDocument/2006/relationships/image" Target="../media/image39.png"/><Relationship Id="rId5" Type="http://schemas.openxmlformats.org/officeDocument/2006/relationships/hyperlink" Target="https://www.facebook.com/SoftwareUniversity" TargetMode="External"/><Relationship Id="rId10" Type="http://schemas.openxmlformats.org/officeDocument/2006/relationships/hyperlink" Target="http://www.facebook.com/SoftwareUniversity" TargetMode="External"/><Relationship Id="rId4" Type="http://schemas.openxmlformats.org/officeDocument/2006/relationships/hyperlink" Target="http://softuni.bg/" TargetMode="External"/><Relationship Id="rId9" Type="http://schemas.openxmlformats.org/officeDocument/2006/relationships/image" Target="../media/image6.png"/><Relationship Id="rId1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reap" TargetMode="External"/><Relationship Id="rId2" Type="http://schemas.openxmlformats.org/officeDocument/2006/relationships/hyperlink" Target="https://en.wikipedia.org/wiki/Splay_tree" TargetMode="External"/><Relationship Id="rId1" Type="http://schemas.openxmlformats.org/officeDocument/2006/relationships/slideLayout" Target="../slideLayouts/slideLayout2.xml"/><Relationship Id="rId5" Type="http://schemas.openxmlformats.org/officeDocument/2006/relationships/hyperlink" Target="https://en.wikipedia.org/wiki/Weight-balanced_tree" TargetMode="External"/><Relationship Id="rId4" Type="http://schemas.openxmlformats.org/officeDocument/2006/relationships/hyperlink" Target="https://en.wikipedia.org/wiki/Top_tre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s.usfca.edu/~galles/visualization/AVLtree.html" TargetMode="External"/><Relationship Id="rId2" Type="http://schemas.openxmlformats.org/officeDocument/2006/relationships/hyperlink" Target="https://en.wikipedia.org/wiki/AVL_tre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579812" y="589961"/>
            <a:ext cx="7910299" cy="1058430"/>
          </a:xfrm>
        </p:spPr>
        <p:txBody>
          <a:bodyPr>
            <a:normAutofit/>
          </a:bodyPr>
          <a:lstStyle/>
          <a:p>
            <a:r>
              <a:rPr lang="en-US" dirty="0"/>
              <a:t>Advanced </a:t>
            </a:r>
            <a:r>
              <a:rPr lang="en-US" dirty="0" smtClean="0"/>
              <a:t>Tree </a:t>
            </a:r>
            <a:r>
              <a:rPr lang="en-US" dirty="0"/>
              <a:t>Structures</a:t>
            </a:r>
          </a:p>
        </p:txBody>
      </p:sp>
      <p:sp>
        <p:nvSpPr>
          <p:cNvPr id="6" name="Subtitle 5"/>
          <p:cNvSpPr>
            <a:spLocks noGrp="1"/>
          </p:cNvSpPr>
          <p:nvPr>
            <p:ph type="subTitle" idx="1"/>
          </p:nvPr>
        </p:nvSpPr>
        <p:spPr>
          <a:xfrm>
            <a:off x="3579812" y="1752600"/>
            <a:ext cx="7910299" cy="1311301"/>
          </a:xfrm>
        </p:spPr>
        <p:txBody>
          <a:bodyPr>
            <a:normAutofit/>
          </a:bodyPr>
          <a:lstStyle/>
          <a:p>
            <a:r>
              <a:rPr lang="en-US" sz="3600" dirty="0" smtClean="0"/>
              <a:t>Binary Trees, AVL Tree, </a:t>
            </a:r>
            <a:br>
              <a:rPr lang="en-US" sz="3600" dirty="0" smtClean="0"/>
            </a:br>
            <a:r>
              <a:rPr lang="en-US" sz="3600" dirty="0" smtClean="0"/>
              <a:t>Red-Black Tree, B-Trees, Heaps</a:t>
            </a:r>
            <a:endParaRPr lang="en-US" sz="3600" dirty="0"/>
          </a:p>
        </p:txBody>
      </p:sp>
      <p:pic>
        <p:nvPicPr>
          <p:cNvPr id="13" name="Picture 12" descr="http://softuni.bg" title="SoftUni Code Wiz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84612" y="3968769"/>
            <a:ext cx="2133598" cy="2341486"/>
          </a:xfrm>
          <a:prstGeom prst="rect">
            <a:avLst/>
          </a:prstGeom>
        </p:spPr>
      </p:pic>
      <p:sp>
        <p:nvSpPr>
          <p:cNvPr id="15" name="TextBox 14"/>
          <p:cNvSpPr txBox="1"/>
          <p:nvPr/>
        </p:nvSpPr>
        <p:spPr>
          <a:xfrm rot="576164">
            <a:off x="5390377" y="3558491"/>
            <a:ext cx="1556887" cy="1043362"/>
          </a:xfrm>
          <a:prstGeom prst="rect">
            <a:avLst/>
          </a:prstGeom>
          <a:noFill/>
        </p:spPr>
        <p:txBody>
          <a:bodyPr wrap="none" rtlCol="0">
            <a:spAutoFit/>
          </a:bodyPr>
          <a:lstStyle/>
          <a:p>
            <a:pPr algn="ctr">
              <a:lnSpc>
                <a:spcPct val="85000"/>
              </a:lnSpc>
            </a:pPr>
            <a:r>
              <a:rPr lang="en-US" b="1" spc="50" dirty="0" smtClean="0">
                <a:ln w="9525" cmpd="sng">
                  <a:solidFill>
                    <a:srgbClr val="FFA72A"/>
                  </a:solidFill>
                  <a:prstDash val="solid"/>
                </a:ln>
                <a:solidFill>
                  <a:srgbClr val="FFF0D9"/>
                </a:solidFill>
                <a:effectLst>
                  <a:glow rad="38100">
                    <a:schemeClr val="accent1">
                      <a:alpha val="40000"/>
                    </a:schemeClr>
                  </a:glow>
                </a:effectLst>
              </a:rPr>
              <a:t>Advanced</a:t>
            </a:r>
            <a:r>
              <a:rPr lang="bg-BG" b="1" spc="50" dirty="0" smtClean="0">
                <a:ln w="9525" cmpd="sng">
                  <a:solidFill>
                    <a:srgbClr val="FFA72A"/>
                  </a:solidFill>
                  <a:prstDash val="solid"/>
                </a:ln>
                <a:solidFill>
                  <a:srgbClr val="FFF0D9"/>
                </a:solidFill>
                <a:effectLst>
                  <a:glow rad="38100">
                    <a:schemeClr val="accent1">
                      <a:alpha val="40000"/>
                    </a:schemeClr>
                  </a:glow>
                </a:effectLst>
              </a:rPr>
              <a:t/>
            </a:r>
            <a:br>
              <a:rPr lang="bg-BG" b="1" spc="50" dirty="0" smtClean="0">
                <a:ln w="9525" cmpd="sng">
                  <a:solidFill>
                    <a:srgbClr val="FFA72A"/>
                  </a:solidFill>
                  <a:prstDash val="solid"/>
                </a:ln>
                <a:solidFill>
                  <a:srgbClr val="FFF0D9"/>
                </a:solidFill>
                <a:effectLst>
                  <a:glow rad="38100">
                    <a:schemeClr val="accent1">
                      <a:alpha val="40000"/>
                    </a:schemeClr>
                  </a:glow>
                </a:effectLst>
              </a:rPr>
            </a:br>
            <a:r>
              <a:rPr lang="en-GB" b="1" spc="50" dirty="0" smtClean="0">
                <a:ln w="9525" cmpd="sng">
                  <a:solidFill>
                    <a:srgbClr val="FFA72A"/>
                  </a:solidFill>
                  <a:prstDash val="solid"/>
                </a:ln>
                <a:solidFill>
                  <a:srgbClr val="FFF0D9"/>
                </a:solidFill>
                <a:effectLst>
                  <a:glow rad="38100">
                    <a:schemeClr val="accent1">
                      <a:alpha val="40000"/>
                    </a:schemeClr>
                  </a:glow>
                </a:effectLst>
              </a:rPr>
              <a:t>Tree</a:t>
            </a:r>
            <a:r>
              <a:rPr lang="en-US" b="1" spc="50" dirty="0" smtClean="0">
                <a:ln w="9525" cmpd="sng">
                  <a:solidFill>
                    <a:srgbClr val="FFA72A"/>
                  </a:solidFill>
                  <a:prstDash val="solid"/>
                </a:ln>
                <a:solidFill>
                  <a:srgbClr val="FFF0D9"/>
                </a:solidFill>
                <a:effectLst>
                  <a:glow rad="38100">
                    <a:schemeClr val="accent1">
                      <a:alpha val="40000"/>
                    </a:schemeClr>
                  </a:glow>
                </a:effectLst>
              </a:rPr>
              <a:t/>
            </a:r>
            <a:br>
              <a:rPr lang="en-US" b="1" spc="50" dirty="0" smtClean="0">
                <a:ln w="9525" cmpd="sng">
                  <a:solidFill>
                    <a:srgbClr val="FFA72A"/>
                  </a:solidFill>
                  <a:prstDash val="solid"/>
                </a:ln>
                <a:solidFill>
                  <a:srgbClr val="FFF0D9"/>
                </a:solidFill>
                <a:effectLst>
                  <a:glow rad="38100">
                    <a:schemeClr val="accent1">
                      <a:alpha val="40000"/>
                    </a:schemeClr>
                  </a:glow>
                </a:effectLst>
              </a:rPr>
            </a:br>
            <a:r>
              <a:rPr lang="en-US" b="1" spc="50" dirty="0" smtClean="0">
                <a:ln w="9525" cmpd="sng">
                  <a:solidFill>
                    <a:srgbClr val="FFA72A"/>
                  </a:solidFill>
                  <a:prstDash val="solid"/>
                </a:ln>
                <a:solidFill>
                  <a:srgbClr val="FFF0D9"/>
                </a:solidFill>
                <a:effectLst>
                  <a:glow rad="38100">
                    <a:schemeClr val="accent1">
                      <a:alpha val="40000"/>
                    </a:schemeClr>
                  </a:glow>
                </a:effectLst>
              </a:rPr>
              <a:t>Structures</a:t>
            </a:r>
          </a:p>
        </p:txBody>
      </p:sp>
      <p:sp>
        <p:nvSpPr>
          <p:cNvPr id="19" name="Text Placeholder 6"/>
          <p:cNvSpPr>
            <a:spLocks noGrp="1"/>
          </p:cNvSpPr>
          <p:nvPr>
            <p:ph type="body" sz="quarter" idx="10"/>
          </p:nvPr>
        </p:nvSpPr>
        <p:spPr>
          <a:xfrm>
            <a:off x="760412" y="4677198"/>
            <a:ext cx="3187613" cy="525135"/>
          </a:xfrm>
        </p:spPr>
        <p:txBody>
          <a:bodyPr/>
          <a:lstStyle/>
          <a:p>
            <a:r>
              <a:rPr lang="en-US" smtClean="0"/>
              <a:t>SoftUni Team</a:t>
            </a:r>
            <a:endParaRPr lang="en-US" dirty="0"/>
          </a:p>
        </p:txBody>
      </p:sp>
      <p:sp>
        <p:nvSpPr>
          <p:cNvPr id="20" name="Text Placeholder 7"/>
          <p:cNvSpPr>
            <a:spLocks noGrp="1"/>
          </p:cNvSpPr>
          <p:nvPr>
            <p:ph type="body" sz="quarter" idx="13"/>
          </p:nvPr>
        </p:nvSpPr>
        <p:spPr>
          <a:xfrm>
            <a:off x="760413" y="5147097"/>
            <a:ext cx="3187614" cy="444343"/>
          </a:xfrm>
        </p:spPr>
        <p:txBody>
          <a:bodyPr/>
          <a:lstStyle/>
          <a:p>
            <a:r>
              <a:rPr lang="en-US" smtClean="0"/>
              <a:t>Technical Trainers</a:t>
            </a:r>
            <a:endParaRPr lang="en-US" dirty="0"/>
          </a:p>
        </p:txBody>
      </p:sp>
      <p:sp>
        <p:nvSpPr>
          <p:cNvPr id="21" name="Text Placeholder 10"/>
          <p:cNvSpPr>
            <a:spLocks noGrp="1"/>
          </p:cNvSpPr>
          <p:nvPr>
            <p:ph type="body" sz="quarter" idx="17"/>
          </p:nvPr>
        </p:nvSpPr>
        <p:spPr>
          <a:xfrm>
            <a:off x="760412" y="5652203"/>
            <a:ext cx="3187613" cy="363552"/>
          </a:xfrm>
        </p:spPr>
        <p:txBody>
          <a:bodyPr/>
          <a:lstStyle/>
          <a:p>
            <a:r>
              <a:rPr lang="en-US" smtClean="0"/>
              <a:t>Software University</a:t>
            </a:r>
            <a:endParaRPr lang="en-US" dirty="0"/>
          </a:p>
        </p:txBody>
      </p:sp>
      <p:sp>
        <p:nvSpPr>
          <p:cNvPr id="22" name="Text Placeholder 11"/>
          <p:cNvSpPr>
            <a:spLocks noGrp="1"/>
          </p:cNvSpPr>
          <p:nvPr>
            <p:ph type="body" sz="quarter" idx="18"/>
          </p:nvPr>
        </p:nvSpPr>
        <p:spPr>
          <a:xfrm>
            <a:off x="760412" y="5993365"/>
            <a:ext cx="3187613" cy="331235"/>
          </a:xfrm>
        </p:spPr>
        <p:txBody>
          <a:bodyPr/>
          <a:lstStyle/>
          <a:p>
            <a:r>
              <a:rPr lang="en-US" smtClean="0">
                <a:hlinkClick r:id="rId4"/>
              </a:rPr>
              <a:t>http://softuni.bg</a:t>
            </a:r>
            <a:endParaRPr lang="en-US" dirty="0"/>
          </a:p>
        </p:txBody>
      </p:sp>
      <p:pic>
        <p:nvPicPr>
          <p:cNvPr id="23" name="Picture 4" title="CC-BY-NC-SA License">
            <a:hlinkClick r:id="rId5" tooltip="This work is licensed under the &quot;Creative Commons Attribution-NonCommercial-ShareAlike 4.0 International&quot; licens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983" y="3419946"/>
            <a:ext cx="2175525" cy="761165"/>
          </a:xfrm>
          <a:prstGeom prst="roundRect">
            <a:avLst>
              <a:gd name="adj" fmla="val 3940"/>
            </a:avLst>
          </a:prstGeom>
          <a:solidFill>
            <a:srgbClr val="231F20">
              <a:alpha val="50000"/>
            </a:srgbClr>
          </a:solidFill>
          <a:ln>
            <a:solidFill>
              <a:schemeClr val="accent1">
                <a:lumMod val="75000"/>
                <a:alpha val="50000"/>
              </a:schemeClr>
            </a:solidFill>
          </a:ln>
          <a:extLst/>
        </p:spPr>
      </p:pic>
      <p:pic>
        <p:nvPicPr>
          <p:cNvPr id="2" name="Picture 1"/>
          <p:cNvPicPr>
            <a:picLocks noChangeAspect="1"/>
          </p:cNvPicPr>
          <p:nvPr/>
        </p:nvPicPr>
        <p:blipFill>
          <a:blip r:embed="rId7"/>
          <a:stretch>
            <a:fillRect/>
          </a:stretch>
        </p:blipFill>
        <p:spPr>
          <a:xfrm>
            <a:off x="7085012" y="3355591"/>
            <a:ext cx="4405099" cy="2969009"/>
          </a:xfrm>
          <a:prstGeom prst="rect">
            <a:avLst/>
          </a:prstGeom>
        </p:spPr>
      </p:pic>
      <p:pic>
        <p:nvPicPr>
          <p:cNvPr id="16" name="Picture 2" title="Software University Foundation">
            <a:hlinkClick r:id="rId8" tooltip="Software University Foundation"/>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3" t="-11972" r="-4044" b="1048"/>
          <a:stretch/>
        </p:blipFill>
        <p:spPr bwMode="auto">
          <a:xfrm>
            <a:off x="825157" y="2133600"/>
            <a:ext cx="2172351" cy="795696"/>
          </a:xfrm>
          <a:prstGeom prst="roundRect">
            <a:avLst>
              <a:gd name="adj" fmla="val 3940"/>
            </a:avLst>
          </a:prstGeom>
          <a:solidFill>
            <a:srgbClr val="231F20">
              <a:alpha val="50000"/>
            </a:srgbClr>
          </a:solidFill>
          <a:ln>
            <a:solidFill>
              <a:schemeClr val="accent1">
                <a:lumMod val="75000"/>
                <a:alpha val="50000"/>
              </a:schemeClr>
            </a:solidFill>
          </a:ln>
        </p:spPr>
      </p:pic>
    </p:spTree>
    <p:extLst>
      <p:ext uri="{BB962C8B-B14F-4D97-AF65-F5344CB8AC3E}">
        <p14:creationId xmlns:p14="http://schemas.microsoft.com/office/powerpoint/2010/main" val="210977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10</a:t>
            </a:fld>
            <a:endParaRPr lang="en-US" dirty="0"/>
          </a:p>
        </p:txBody>
      </p:sp>
      <p:sp>
        <p:nvSpPr>
          <p:cNvPr id="3" name="Content Placeholder 2"/>
          <p:cNvSpPr>
            <a:spLocks noGrp="1"/>
          </p:cNvSpPr>
          <p:nvPr>
            <p:ph idx="1"/>
          </p:nvPr>
        </p:nvSpPr>
        <p:spPr/>
        <p:txBody>
          <a:bodyPr/>
          <a:lstStyle/>
          <a:p>
            <a:r>
              <a:rPr lang="en-US" dirty="0" smtClean="0"/>
              <a:t>Left-Right -&gt; Left-Left Case</a:t>
            </a:r>
          </a:p>
          <a:p>
            <a:pPr lvl="1"/>
            <a:endParaRPr lang="en-US" dirty="0"/>
          </a:p>
        </p:txBody>
      </p:sp>
      <p:sp>
        <p:nvSpPr>
          <p:cNvPr id="4" name="Title 3"/>
          <p:cNvSpPr>
            <a:spLocks noGrp="1"/>
          </p:cNvSpPr>
          <p:nvPr>
            <p:ph type="title"/>
          </p:nvPr>
        </p:nvSpPr>
        <p:spPr/>
        <p:txBody>
          <a:bodyPr/>
          <a:lstStyle/>
          <a:p>
            <a:r>
              <a:rPr lang="en-US" dirty="0" smtClean="0"/>
              <a:t>AVL Tree Rotations</a:t>
            </a:r>
            <a:endParaRPr lang="en-US" dirty="0"/>
          </a:p>
        </p:txBody>
      </p:sp>
      <p:sp>
        <p:nvSpPr>
          <p:cNvPr id="5" name="Line 11"/>
          <p:cNvSpPr>
            <a:spLocks noChangeShapeType="1"/>
          </p:cNvSpPr>
          <p:nvPr/>
        </p:nvSpPr>
        <p:spPr bwMode="auto">
          <a:xfrm flipH="1">
            <a:off x="1910833" y="3180320"/>
            <a:ext cx="520335" cy="5990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a:off x="1855944" y="4404177"/>
            <a:ext cx="604478" cy="59760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Oval 4"/>
          <p:cNvSpPr>
            <a:spLocks noChangeArrowheads="1"/>
          </p:cNvSpPr>
          <p:nvPr/>
        </p:nvSpPr>
        <p:spPr bwMode="auto">
          <a:xfrm>
            <a:off x="2284412" y="2514600"/>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Oval 7"/>
          <p:cNvSpPr>
            <a:spLocks noChangeArrowheads="1"/>
          </p:cNvSpPr>
          <p:nvPr/>
        </p:nvSpPr>
        <p:spPr bwMode="auto">
          <a:xfrm>
            <a:off x="1248359" y="3681684"/>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Oval 8"/>
          <p:cNvSpPr>
            <a:spLocks noChangeArrowheads="1"/>
          </p:cNvSpPr>
          <p:nvPr/>
        </p:nvSpPr>
        <p:spPr bwMode="auto">
          <a:xfrm>
            <a:off x="2273384" y="495351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4"/>
          <p:cNvSpPr>
            <a:spLocks noChangeArrowheads="1"/>
          </p:cNvSpPr>
          <p:nvPr/>
        </p:nvSpPr>
        <p:spPr bwMode="auto">
          <a:xfrm>
            <a:off x="6174861" y="2464155"/>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13" name="Oval 12"/>
          <p:cNvSpPr>
            <a:spLocks noChangeArrowheads="1"/>
          </p:cNvSpPr>
          <p:nvPr/>
        </p:nvSpPr>
        <p:spPr bwMode="auto">
          <a:xfrm>
            <a:off x="4668074" y="4957893"/>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14" name="Oval 13"/>
          <p:cNvSpPr>
            <a:spLocks noChangeArrowheads="1"/>
          </p:cNvSpPr>
          <p:nvPr/>
        </p:nvSpPr>
        <p:spPr bwMode="auto">
          <a:xfrm>
            <a:off x="5386411" y="3704192"/>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20" name="Curved Up Arrow 19"/>
          <p:cNvSpPr/>
          <p:nvPr/>
        </p:nvSpPr>
        <p:spPr>
          <a:xfrm rot="14787923">
            <a:off x="2045963" y="3873946"/>
            <a:ext cx="1066800" cy="55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2" name="Curved Down Arrow 21"/>
          <p:cNvSpPr/>
          <p:nvPr/>
        </p:nvSpPr>
        <p:spPr>
          <a:xfrm rot="18192067">
            <a:off x="5059515" y="2836500"/>
            <a:ext cx="1053420" cy="52529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3" name="Line 12"/>
          <p:cNvSpPr>
            <a:spLocks noChangeShapeType="1"/>
          </p:cNvSpPr>
          <p:nvPr/>
        </p:nvSpPr>
        <p:spPr bwMode="auto">
          <a:xfrm flipH="1">
            <a:off x="5189969" y="4377011"/>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2"/>
          <p:cNvSpPr>
            <a:spLocks noChangeShapeType="1"/>
          </p:cNvSpPr>
          <p:nvPr/>
        </p:nvSpPr>
        <p:spPr bwMode="auto">
          <a:xfrm flipH="1">
            <a:off x="5906001" y="3133714"/>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4"/>
          <p:cNvSpPr>
            <a:spLocks noChangeArrowheads="1"/>
          </p:cNvSpPr>
          <p:nvPr/>
        </p:nvSpPr>
        <p:spPr bwMode="auto">
          <a:xfrm>
            <a:off x="10216768" y="3783259"/>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26" name="Oval 25"/>
          <p:cNvSpPr>
            <a:spLocks noChangeArrowheads="1"/>
          </p:cNvSpPr>
          <p:nvPr/>
        </p:nvSpPr>
        <p:spPr bwMode="auto">
          <a:xfrm>
            <a:off x="8691510" y="3768301"/>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27" name="Oval 26"/>
          <p:cNvSpPr>
            <a:spLocks noChangeArrowheads="1"/>
          </p:cNvSpPr>
          <p:nvPr/>
        </p:nvSpPr>
        <p:spPr bwMode="auto">
          <a:xfrm>
            <a:off x="9409847" y="2514600"/>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28" name="Line 12"/>
          <p:cNvSpPr>
            <a:spLocks noChangeShapeType="1"/>
          </p:cNvSpPr>
          <p:nvPr/>
        </p:nvSpPr>
        <p:spPr bwMode="auto">
          <a:xfrm flipH="1">
            <a:off x="9213405" y="3187419"/>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9" name="Line 12"/>
          <p:cNvSpPr>
            <a:spLocks noChangeShapeType="1"/>
          </p:cNvSpPr>
          <p:nvPr/>
        </p:nvSpPr>
        <p:spPr bwMode="auto">
          <a:xfrm flipH="1" flipV="1">
            <a:off x="10107546" y="3187418"/>
            <a:ext cx="316198" cy="65207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0" name="Right Triangle 29"/>
          <p:cNvSpPr/>
          <p:nvPr/>
        </p:nvSpPr>
        <p:spPr>
          <a:xfrm>
            <a:off x="3013787" y="316483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1" name="Right Triangle 30"/>
          <p:cNvSpPr/>
          <p:nvPr/>
        </p:nvSpPr>
        <p:spPr>
          <a:xfrm flipH="1">
            <a:off x="933485" y="4414567"/>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2" name="Right Triangle 31"/>
          <p:cNvSpPr/>
          <p:nvPr/>
        </p:nvSpPr>
        <p:spPr>
          <a:xfrm>
            <a:off x="2891257" y="5703489"/>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3" name="Right Triangle 32"/>
          <p:cNvSpPr/>
          <p:nvPr/>
        </p:nvSpPr>
        <p:spPr>
          <a:xfrm flipH="1">
            <a:off x="1950153" y="5722846"/>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5" name="Right Triangle 34"/>
          <p:cNvSpPr/>
          <p:nvPr/>
        </p:nvSpPr>
        <p:spPr>
          <a:xfrm flipH="1">
            <a:off x="4324254" y="5700025"/>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6" name="Right Triangle 35"/>
          <p:cNvSpPr/>
          <p:nvPr/>
        </p:nvSpPr>
        <p:spPr>
          <a:xfrm>
            <a:off x="5330183" y="5680667"/>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7" name="Right Triangle 36"/>
          <p:cNvSpPr/>
          <p:nvPr/>
        </p:nvSpPr>
        <p:spPr>
          <a:xfrm>
            <a:off x="6033908" y="4453826"/>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8" name="Right Triangle 37"/>
          <p:cNvSpPr/>
          <p:nvPr/>
        </p:nvSpPr>
        <p:spPr>
          <a:xfrm>
            <a:off x="6852019" y="3160384"/>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9" name="Right Triangle 38"/>
          <p:cNvSpPr/>
          <p:nvPr/>
        </p:nvSpPr>
        <p:spPr>
          <a:xfrm>
            <a:off x="10864265"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40" name="Right Triangle 39"/>
          <p:cNvSpPr/>
          <p:nvPr/>
        </p:nvSpPr>
        <p:spPr>
          <a:xfrm flipH="1">
            <a:off x="8347690" y="4490403"/>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41" name="Right Triangle 40"/>
          <p:cNvSpPr/>
          <p:nvPr/>
        </p:nvSpPr>
        <p:spPr>
          <a:xfrm>
            <a:off x="9293292"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42" name="Right Triangle 41"/>
          <p:cNvSpPr/>
          <p:nvPr/>
        </p:nvSpPr>
        <p:spPr>
          <a:xfrm flipH="1">
            <a:off x="9907120" y="4515770"/>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43" name="TextBox 42"/>
          <p:cNvSpPr txBox="1"/>
          <p:nvPr/>
        </p:nvSpPr>
        <p:spPr>
          <a:xfrm>
            <a:off x="563467" y="1828800"/>
            <a:ext cx="2327790" cy="553998"/>
          </a:xfrm>
          <a:prstGeom prst="rect">
            <a:avLst/>
          </a:prstGeom>
          <a:noFill/>
        </p:spPr>
        <p:txBody>
          <a:bodyPr wrap="square" rtlCol="0">
            <a:spAutoFit/>
          </a:bodyPr>
          <a:lstStyle/>
          <a:p>
            <a:r>
              <a:rPr lang="en-US" sz="3000" dirty="0" smtClean="0">
                <a:solidFill>
                  <a:schemeClr val="accent1"/>
                </a:solidFill>
              </a:rPr>
              <a:t>1. </a:t>
            </a:r>
            <a:r>
              <a:rPr lang="en-US" sz="3000" dirty="0" smtClean="0"/>
              <a:t>Left-Right</a:t>
            </a:r>
            <a:endParaRPr lang="en-US" sz="3000" dirty="0"/>
          </a:p>
        </p:txBody>
      </p:sp>
      <p:sp>
        <p:nvSpPr>
          <p:cNvPr id="44" name="TextBox 43"/>
          <p:cNvSpPr txBox="1"/>
          <p:nvPr/>
        </p:nvSpPr>
        <p:spPr>
          <a:xfrm>
            <a:off x="4570412" y="1828800"/>
            <a:ext cx="2009915" cy="553998"/>
          </a:xfrm>
          <a:prstGeom prst="rect">
            <a:avLst/>
          </a:prstGeom>
          <a:noFill/>
        </p:spPr>
        <p:txBody>
          <a:bodyPr wrap="square" rtlCol="0">
            <a:spAutoFit/>
          </a:bodyPr>
          <a:lstStyle/>
          <a:p>
            <a:r>
              <a:rPr lang="en-US" sz="3000" dirty="0" smtClean="0">
                <a:solidFill>
                  <a:schemeClr val="accent1"/>
                </a:solidFill>
              </a:rPr>
              <a:t>2. </a:t>
            </a:r>
            <a:r>
              <a:rPr lang="en-US" sz="3000" dirty="0" smtClean="0"/>
              <a:t>Left-Left</a:t>
            </a:r>
            <a:endParaRPr lang="en-US" sz="3000" dirty="0"/>
          </a:p>
        </p:txBody>
      </p:sp>
      <p:sp>
        <p:nvSpPr>
          <p:cNvPr id="45" name="TextBox 44"/>
          <p:cNvSpPr txBox="1"/>
          <p:nvPr/>
        </p:nvSpPr>
        <p:spPr>
          <a:xfrm>
            <a:off x="8685212" y="1828800"/>
            <a:ext cx="2009915" cy="553998"/>
          </a:xfrm>
          <a:prstGeom prst="rect">
            <a:avLst/>
          </a:prstGeom>
          <a:noFill/>
        </p:spPr>
        <p:txBody>
          <a:bodyPr wrap="square" rtlCol="0">
            <a:spAutoFit/>
          </a:bodyPr>
          <a:lstStyle/>
          <a:p>
            <a:r>
              <a:rPr lang="en-US" sz="3000" dirty="0" smtClean="0">
                <a:solidFill>
                  <a:schemeClr val="accent1"/>
                </a:solidFill>
              </a:rPr>
              <a:t>3. </a:t>
            </a:r>
            <a:r>
              <a:rPr lang="en-US" sz="3000" dirty="0" smtClean="0"/>
              <a:t>Balanced</a:t>
            </a:r>
            <a:endParaRPr lang="en-US" sz="3000" dirty="0"/>
          </a:p>
        </p:txBody>
      </p:sp>
    </p:spTree>
    <p:extLst>
      <p:ext uri="{BB962C8B-B14F-4D97-AF65-F5344CB8AC3E}">
        <p14:creationId xmlns:p14="http://schemas.microsoft.com/office/powerpoint/2010/main" val="25114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11</a:t>
            </a:fld>
            <a:endParaRPr lang="en-US" dirty="0"/>
          </a:p>
        </p:txBody>
      </p:sp>
      <p:sp>
        <p:nvSpPr>
          <p:cNvPr id="3" name="Content Placeholder 2"/>
          <p:cNvSpPr>
            <a:spLocks noGrp="1"/>
          </p:cNvSpPr>
          <p:nvPr>
            <p:ph idx="1"/>
          </p:nvPr>
        </p:nvSpPr>
        <p:spPr/>
        <p:txBody>
          <a:bodyPr/>
          <a:lstStyle/>
          <a:p>
            <a:r>
              <a:rPr lang="en-US" dirty="0" smtClean="0"/>
              <a:t>Right-Left -&gt; Right-Right Case</a:t>
            </a:r>
          </a:p>
          <a:p>
            <a:pPr marL="377887" lvl="1" indent="0">
              <a:buNone/>
            </a:pPr>
            <a:endParaRPr lang="en-US" dirty="0"/>
          </a:p>
        </p:txBody>
      </p:sp>
      <p:sp>
        <p:nvSpPr>
          <p:cNvPr id="4" name="Title 3"/>
          <p:cNvSpPr>
            <a:spLocks noGrp="1"/>
          </p:cNvSpPr>
          <p:nvPr>
            <p:ph type="title"/>
          </p:nvPr>
        </p:nvSpPr>
        <p:spPr/>
        <p:txBody>
          <a:bodyPr/>
          <a:lstStyle/>
          <a:p>
            <a:r>
              <a:rPr lang="en-US" dirty="0" smtClean="0"/>
              <a:t>AVL Tree Rotations</a:t>
            </a:r>
            <a:endParaRPr lang="en-US" dirty="0"/>
          </a:p>
        </p:txBody>
      </p:sp>
      <p:sp>
        <p:nvSpPr>
          <p:cNvPr id="5" name="Line 11"/>
          <p:cNvSpPr>
            <a:spLocks noChangeShapeType="1"/>
          </p:cNvSpPr>
          <p:nvPr/>
        </p:nvSpPr>
        <p:spPr bwMode="auto">
          <a:xfrm>
            <a:off x="2029263" y="3160384"/>
            <a:ext cx="456608" cy="5406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1960564" y="4393911"/>
            <a:ext cx="430036" cy="56398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Oval 4"/>
          <p:cNvSpPr>
            <a:spLocks noChangeArrowheads="1"/>
          </p:cNvSpPr>
          <p:nvPr/>
        </p:nvSpPr>
        <p:spPr bwMode="auto">
          <a:xfrm>
            <a:off x="2145512" y="3687574"/>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8" name="Oval 7"/>
          <p:cNvSpPr>
            <a:spLocks noChangeArrowheads="1"/>
          </p:cNvSpPr>
          <p:nvPr/>
        </p:nvSpPr>
        <p:spPr bwMode="auto">
          <a:xfrm>
            <a:off x="1343934" y="246671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9" name="Oval 8"/>
          <p:cNvSpPr>
            <a:spLocks noChangeArrowheads="1"/>
          </p:cNvSpPr>
          <p:nvPr/>
        </p:nvSpPr>
        <p:spPr bwMode="auto">
          <a:xfrm>
            <a:off x="1309008" y="487328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Curved Up Arrow 19"/>
          <p:cNvSpPr/>
          <p:nvPr/>
        </p:nvSpPr>
        <p:spPr>
          <a:xfrm rot="14292758">
            <a:off x="5848974" y="2781056"/>
            <a:ext cx="1066800" cy="55430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22" name="Curved Down Arrow 21"/>
          <p:cNvSpPr/>
          <p:nvPr/>
        </p:nvSpPr>
        <p:spPr>
          <a:xfrm rot="18192067">
            <a:off x="1248754" y="4058009"/>
            <a:ext cx="922458" cy="4599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30" name="Right Triangle 29"/>
          <p:cNvSpPr/>
          <p:nvPr/>
        </p:nvSpPr>
        <p:spPr>
          <a:xfrm>
            <a:off x="2787065" y="4419134"/>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31" name="Right Triangle 30"/>
          <p:cNvSpPr/>
          <p:nvPr/>
        </p:nvSpPr>
        <p:spPr>
          <a:xfrm flipH="1">
            <a:off x="965629" y="3160384"/>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32" name="Right Triangle 31"/>
          <p:cNvSpPr/>
          <p:nvPr/>
        </p:nvSpPr>
        <p:spPr>
          <a:xfrm>
            <a:off x="1960564" y="5606125"/>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33" name="Right Triangle 32"/>
          <p:cNvSpPr/>
          <p:nvPr/>
        </p:nvSpPr>
        <p:spPr>
          <a:xfrm flipH="1">
            <a:off x="986960" y="5634775"/>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34" name="Line 11"/>
          <p:cNvSpPr>
            <a:spLocks noChangeShapeType="1"/>
          </p:cNvSpPr>
          <p:nvPr/>
        </p:nvSpPr>
        <p:spPr bwMode="auto">
          <a:xfrm>
            <a:off x="5710246" y="3221481"/>
            <a:ext cx="456608" cy="5406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Line 12"/>
          <p:cNvSpPr>
            <a:spLocks noChangeShapeType="1"/>
          </p:cNvSpPr>
          <p:nvPr/>
        </p:nvSpPr>
        <p:spPr bwMode="auto">
          <a:xfrm>
            <a:off x="6617839" y="4392559"/>
            <a:ext cx="489994" cy="5298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4"/>
          <p:cNvSpPr>
            <a:spLocks noChangeArrowheads="1"/>
          </p:cNvSpPr>
          <p:nvPr/>
        </p:nvSpPr>
        <p:spPr bwMode="auto">
          <a:xfrm>
            <a:off x="6813043" y="4903002"/>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44"/>
          <p:cNvSpPr>
            <a:spLocks noChangeArrowheads="1"/>
          </p:cNvSpPr>
          <p:nvPr/>
        </p:nvSpPr>
        <p:spPr bwMode="auto">
          <a:xfrm>
            <a:off x="5024917" y="2527813"/>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45"/>
          <p:cNvSpPr>
            <a:spLocks noChangeArrowheads="1"/>
          </p:cNvSpPr>
          <p:nvPr/>
        </p:nvSpPr>
        <p:spPr bwMode="auto">
          <a:xfrm>
            <a:off x="5938550" y="3736732"/>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Right Triangle 47"/>
          <p:cNvSpPr/>
          <p:nvPr/>
        </p:nvSpPr>
        <p:spPr>
          <a:xfrm>
            <a:off x="7413205" y="5627225"/>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49" name="Right Triangle 48"/>
          <p:cNvSpPr/>
          <p:nvPr/>
        </p:nvSpPr>
        <p:spPr>
          <a:xfrm flipH="1">
            <a:off x="4646612" y="3221481"/>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51" name="Right Triangle 50"/>
          <p:cNvSpPr/>
          <p:nvPr/>
        </p:nvSpPr>
        <p:spPr>
          <a:xfrm flipH="1">
            <a:off x="5644880" y="4502899"/>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52" name="Right Triangle 51"/>
          <p:cNvSpPr/>
          <p:nvPr/>
        </p:nvSpPr>
        <p:spPr>
          <a:xfrm flipH="1">
            <a:off x="6558006" y="5641469"/>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64" name="Oval 4"/>
          <p:cNvSpPr>
            <a:spLocks noChangeArrowheads="1"/>
          </p:cNvSpPr>
          <p:nvPr/>
        </p:nvSpPr>
        <p:spPr bwMode="auto">
          <a:xfrm>
            <a:off x="10216768" y="3783259"/>
            <a:ext cx="817455" cy="761489"/>
          </a:xfrm>
          <a:prstGeom prst="ellipse">
            <a:avLst/>
          </a:prstGeom>
          <a:solidFill>
            <a:srgbClr val="00B0F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p>
        </p:txBody>
      </p:sp>
      <p:sp>
        <p:nvSpPr>
          <p:cNvPr id="65" name="Oval 64"/>
          <p:cNvSpPr>
            <a:spLocks noChangeArrowheads="1"/>
          </p:cNvSpPr>
          <p:nvPr/>
        </p:nvSpPr>
        <p:spPr bwMode="auto">
          <a:xfrm>
            <a:off x="8691510" y="3768301"/>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p>
        </p:txBody>
      </p:sp>
      <p:sp>
        <p:nvSpPr>
          <p:cNvPr id="66" name="Oval 65"/>
          <p:cNvSpPr>
            <a:spLocks noChangeArrowheads="1"/>
          </p:cNvSpPr>
          <p:nvPr/>
        </p:nvSpPr>
        <p:spPr bwMode="auto">
          <a:xfrm>
            <a:off x="9409847" y="2514600"/>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p>
        </p:txBody>
      </p:sp>
      <p:sp>
        <p:nvSpPr>
          <p:cNvPr id="67" name="Line 12"/>
          <p:cNvSpPr>
            <a:spLocks noChangeShapeType="1"/>
          </p:cNvSpPr>
          <p:nvPr/>
        </p:nvSpPr>
        <p:spPr bwMode="auto">
          <a:xfrm flipH="1">
            <a:off x="9213405" y="3187419"/>
            <a:ext cx="384343" cy="5960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8" name="Line 12"/>
          <p:cNvSpPr>
            <a:spLocks noChangeShapeType="1"/>
          </p:cNvSpPr>
          <p:nvPr/>
        </p:nvSpPr>
        <p:spPr bwMode="auto">
          <a:xfrm flipH="1" flipV="1">
            <a:off x="10107546" y="3187418"/>
            <a:ext cx="316198" cy="65207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9" name="Right Triangle 68"/>
          <p:cNvSpPr/>
          <p:nvPr/>
        </p:nvSpPr>
        <p:spPr>
          <a:xfrm>
            <a:off x="10864265"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a:t>
            </a:r>
            <a:endParaRPr lang="en-US" sz="2800" dirty="0"/>
          </a:p>
        </p:txBody>
      </p:sp>
      <p:sp>
        <p:nvSpPr>
          <p:cNvPr id="70" name="Right Triangle 69"/>
          <p:cNvSpPr/>
          <p:nvPr/>
        </p:nvSpPr>
        <p:spPr>
          <a:xfrm flipH="1">
            <a:off x="8347690" y="4490403"/>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a:t>
            </a:r>
            <a:endParaRPr lang="en-US" sz="2800" dirty="0"/>
          </a:p>
        </p:txBody>
      </p:sp>
      <p:sp>
        <p:nvSpPr>
          <p:cNvPr id="71" name="Right Triangle 70"/>
          <p:cNvSpPr/>
          <p:nvPr/>
        </p:nvSpPr>
        <p:spPr>
          <a:xfrm>
            <a:off x="9293292" y="4490403"/>
            <a:ext cx="487947" cy="838921"/>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B</a:t>
            </a:r>
            <a:endParaRPr lang="en-US" sz="2800" dirty="0"/>
          </a:p>
        </p:txBody>
      </p:sp>
      <p:sp>
        <p:nvSpPr>
          <p:cNvPr id="72" name="Right Triangle 71"/>
          <p:cNvSpPr/>
          <p:nvPr/>
        </p:nvSpPr>
        <p:spPr>
          <a:xfrm flipH="1">
            <a:off x="9907120" y="4515770"/>
            <a:ext cx="510074" cy="800206"/>
          </a:xfrm>
          <a:prstGeom prst="rtTriangle">
            <a:avLst/>
          </a:prstGeom>
          <a:solidFill>
            <a:schemeClr val="tx2">
              <a:lumMod val="75000"/>
              <a:alpha val="33000"/>
            </a:schemeClr>
          </a:solidFill>
          <a:ln w="222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C</a:t>
            </a:r>
            <a:endParaRPr lang="en-US" sz="2800" dirty="0"/>
          </a:p>
        </p:txBody>
      </p:sp>
      <p:sp>
        <p:nvSpPr>
          <p:cNvPr id="73" name="TextBox 72"/>
          <p:cNvSpPr txBox="1"/>
          <p:nvPr/>
        </p:nvSpPr>
        <p:spPr>
          <a:xfrm>
            <a:off x="563467" y="1828800"/>
            <a:ext cx="2327790" cy="553998"/>
          </a:xfrm>
          <a:prstGeom prst="rect">
            <a:avLst/>
          </a:prstGeom>
          <a:noFill/>
        </p:spPr>
        <p:txBody>
          <a:bodyPr wrap="square" rtlCol="0">
            <a:spAutoFit/>
          </a:bodyPr>
          <a:lstStyle/>
          <a:p>
            <a:r>
              <a:rPr lang="en-US" sz="3000" dirty="0" smtClean="0">
                <a:solidFill>
                  <a:schemeClr val="accent1"/>
                </a:solidFill>
              </a:rPr>
              <a:t>1. </a:t>
            </a:r>
            <a:r>
              <a:rPr lang="en-US" sz="3000" dirty="0" smtClean="0"/>
              <a:t>Right-Left</a:t>
            </a:r>
            <a:endParaRPr lang="en-US" sz="3000" dirty="0"/>
          </a:p>
        </p:txBody>
      </p:sp>
      <p:sp>
        <p:nvSpPr>
          <p:cNvPr id="74" name="TextBox 73"/>
          <p:cNvSpPr txBox="1"/>
          <p:nvPr/>
        </p:nvSpPr>
        <p:spPr>
          <a:xfrm>
            <a:off x="4570412" y="1828800"/>
            <a:ext cx="2358106" cy="553998"/>
          </a:xfrm>
          <a:prstGeom prst="rect">
            <a:avLst/>
          </a:prstGeom>
          <a:noFill/>
        </p:spPr>
        <p:txBody>
          <a:bodyPr wrap="square" rtlCol="0">
            <a:spAutoFit/>
          </a:bodyPr>
          <a:lstStyle/>
          <a:p>
            <a:r>
              <a:rPr lang="en-US" sz="3000" dirty="0" smtClean="0">
                <a:solidFill>
                  <a:schemeClr val="accent1"/>
                </a:solidFill>
              </a:rPr>
              <a:t>2. </a:t>
            </a:r>
            <a:r>
              <a:rPr lang="en-US" sz="3000" dirty="0" smtClean="0"/>
              <a:t>Right-Right</a:t>
            </a:r>
            <a:endParaRPr lang="en-US" sz="3000" dirty="0"/>
          </a:p>
        </p:txBody>
      </p:sp>
      <p:sp>
        <p:nvSpPr>
          <p:cNvPr id="75" name="TextBox 74"/>
          <p:cNvSpPr txBox="1"/>
          <p:nvPr/>
        </p:nvSpPr>
        <p:spPr>
          <a:xfrm>
            <a:off x="8685212" y="1828800"/>
            <a:ext cx="2009915" cy="553998"/>
          </a:xfrm>
          <a:prstGeom prst="rect">
            <a:avLst/>
          </a:prstGeom>
          <a:noFill/>
        </p:spPr>
        <p:txBody>
          <a:bodyPr wrap="square" rtlCol="0">
            <a:spAutoFit/>
          </a:bodyPr>
          <a:lstStyle/>
          <a:p>
            <a:r>
              <a:rPr lang="en-US" sz="3000" dirty="0" smtClean="0">
                <a:solidFill>
                  <a:schemeClr val="accent1"/>
                </a:solidFill>
              </a:rPr>
              <a:t>3. </a:t>
            </a:r>
            <a:r>
              <a:rPr lang="en-US" sz="3000" dirty="0" smtClean="0"/>
              <a:t>Balanced</a:t>
            </a:r>
            <a:endParaRPr lang="en-US" sz="3000" dirty="0"/>
          </a:p>
        </p:txBody>
      </p:sp>
    </p:spTree>
    <p:extLst>
      <p:ext uri="{BB962C8B-B14F-4D97-AF65-F5344CB8AC3E}">
        <p14:creationId xmlns:p14="http://schemas.microsoft.com/office/powerpoint/2010/main" val="1929477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12</a:t>
            </a:fld>
            <a:endParaRPr lang="en-US" dirty="0"/>
          </a:p>
        </p:txBody>
      </p:sp>
      <p:sp>
        <p:nvSpPr>
          <p:cNvPr id="4" name="Title 3"/>
          <p:cNvSpPr>
            <a:spLocks noGrp="1"/>
          </p:cNvSpPr>
          <p:nvPr>
            <p:ph type="title"/>
          </p:nvPr>
        </p:nvSpPr>
        <p:spPr/>
        <p:txBody>
          <a:bodyPr/>
          <a:lstStyle/>
          <a:p>
            <a:r>
              <a:rPr lang="en-US" dirty="0" smtClean="0"/>
              <a:t>AVL Tree – Example</a:t>
            </a:r>
            <a:endParaRPr lang="en-US" dirty="0"/>
          </a:p>
        </p:txBody>
      </p:sp>
      <p:sp>
        <p:nvSpPr>
          <p:cNvPr id="48" name="Rectangle 47"/>
          <p:cNvSpPr/>
          <p:nvPr/>
        </p:nvSpPr>
        <p:spPr>
          <a:xfrm>
            <a:off x="3303115" y="3150916"/>
            <a:ext cx="686406" cy="707886"/>
          </a:xfrm>
          <a:prstGeom prst="rect">
            <a:avLst/>
          </a:prstGeom>
        </p:spPr>
        <p:txBody>
          <a:bodyPr wrap="none">
            <a:spAutoFit/>
          </a:bodyPr>
          <a:lstStyle/>
          <a:p>
            <a:r>
              <a:rPr lang="en-US" sz="4000" noProof="1">
                <a:effectLst>
                  <a:outerShdw blurRad="38100" dist="38100" dir="2700000" algn="tl">
                    <a:srgbClr val="000000">
                      <a:alpha val="43137"/>
                    </a:srgbClr>
                  </a:outerShdw>
                </a:effectLst>
                <a:cs typeface="Consolas" pitchFamily="49" charset="0"/>
                <a:sym typeface="Wingdings" panose="05000000000000000000" pitchFamily="2" charset="2"/>
              </a:rPr>
              <a:t></a:t>
            </a:r>
            <a:endParaRPr lang="en-US" sz="4000" dirty="0"/>
          </a:p>
        </p:txBody>
      </p:sp>
      <p:sp>
        <p:nvSpPr>
          <p:cNvPr id="49" name="Rectangle 48"/>
          <p:cNvSpPr/>
          <p:nvPr/>
        </p:nvSpPr>
        <p:spPr>
          <a:xfrm>
            <a:off x="7465406" y="3152524"/>
            <a:ext cx="686406" cy="707886"/>
          </a:xfrm>
          <a:prstGeom prst="rect">
            <a:avLst/>
          </a:prstGeom>
        </p:spPr>
        <p:txBody>
          <a:bodyPr wrap="none">
            <a:spAutoFit/>
          </a:bodyPr>
          <a:lstStyle/>
          <a:p>
            <a:r>
              <a:rPr lang="en-US" sz="4000" noProof="1">
                <a:effectLst>
                  <a:outerShdw blurRad="38100" dist="38100" dir="2700000" algn="tl">
                    <a:srgbClr val="000000">
                      <a:alpha val="43137"/>
                    </a:srgbClr>
                  </a:outerShdw>
                </a:effectLst>
                <a:cs typeface="Consolas" pitchFamily="49" charset="0"/>
                <a:sym typeface="Wingdings" panose="05000000000000000000" pitchFamily="2" charset="2"/>
              </a:rPr>
              <a:t></a:t>
            </a:r>
            <a:endParaRPr lang="en-US" sz="4000" dirty="0"/>
          </a:p>
        </p:txBody>
      </p:sp>
      <p:grpSp>
        <p:nvGrpSpPr>
          <p:cNvPr id="69" name="Group 68"/>
          <p:cNvGrpSpPr/>
          <p:nvPr/>
        </p:nvGrpSpPr>
        <p:grpSpPr>
          <a:xfrm>
            <a:off x="-49845" y="2186507"/>
            <a:ext cx="3357794" cy="2532516"/>
            <a:chOff x="618095" y="1929141"/>
            <a:chExt cx="3357794" cy="2532516"/>
          </a:xfrm>
        </p:grpSpPr>
        <p:grpSp>
          <p:nvGrpSpPr>
            <p:cNvPr id="5" name="Group 4"/>
            <p:cNvGrpSpPr/>
            <p:nvPr/>
          </p:nvGrpSpPr>
          <p:grpSpPr>
            <a:xfrm>
              <a:off x="912295" y="2261901"/>
              <a:ext cx="2763058" cy="2199756"/>
              <a:chOff x="3011375" y="3634852"/>
              <a:chExt cx="3019538" cy="2519182"/>
            </a:xfrm>
          </p:grpSpPr>
          <p:sp>
            <p:nvSpPr>
              <p:cNvPr id="6"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3300275" y="5122566"/>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2"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14" name="Oval 8"/>
              <p:cNvSpPr>
                <a:spLocks noChangeArrowheads="1"/>
              </p:cNvSpPr>
              <p:nvPr/>
            </p:nvSpPr>
            <p:spPr bwMode="auto">
              <a:xfrm>
                <a:off x="3011375"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50" name="TextBox 49"/>
            <p:cNvSpPr txBox="1"/>
            <p:nvPr/>
          </p:nvSpPr>
          <p:spPr>
            <a:xfrm>
              <a:off x="2772167" y="1929141"/>
              <a:ext cx="404565" cy="523220"/>
            </a:xfrm>
            <a:prstGeom prst="rect">
              <a:avLst/>
            </a:prstGeom>
            <a:noFill/>
          </p:spPr>
          <p:txBody>
            <a:bodyPr wrap="square" rtlCol="0">
              <a:spAutoFit/>
            </a:bodyPr>
            <a:lstStyle/>
            <a:p>
              <a:r>
                <a:rPr lang="en-US" sz="2800" dirty="0" smtClean="0"/>
                <a:t>0</a:t>
              </a:r>
              <a:endParaRPr lang="en-US" sz="2800" dirty="0"/>
            </a:p>
          </p:txBody>
        </p:sp>
        <p:sp>
          <p:nvSpPr>
            <p:cNvPr id="51" name="TextBox 50"/>
            <p:cNvSpPr txBox="1"/>
            <p:nvPr/>
          </p:nvSpPr>
          <p:spPr>
            <a:xfrm>
              <a:off x="1147268" y="2636324"/>
              <a:ext cx="404565" cy="523220"/>
            </a:xfrm>
            <a:prstGeom prst="rect">
              <a:avLst/>
            </a:prstGeom>
            <a:noFill/>
          </p:spPr>
          <p:txBody>
            <a:bodyPr wrap="square" rtlCol="0">
              <a:spAutoFit/>
            </a:bodyPr>
            <a:lstStyle/>
            <a:p>
              <a:r>
                <a:rPr lang="en-US" sz="2800" dirty="0" smtClean="0"/>
                <a:t>0</a:t>
              </a:r>
              <a:endParaRPr lang="en-US" sz="2800" dirty="0"/>
            </a:p>
          </p:txBody>
        </p:sp>
        <p:sp>
          <p:nvSpPr>
            <p:cNvPr id="52" name="TextBox 51"/>
            <p:cNvSpPr txBox="1"/>
            <p:nvPr/>
          </p:nvSpPr>
          <p:spPr>
            <a:xfrm>
              <a:off x="3571324" y="2647143"/>
              <a:ext cx="404565" cy="523220"/>
            </a:xfrm>
            <a:prstGeom prst="rect">
              <a:avLst/>
            </a:prstGeom>
            <a:noFill/>
          </p:spPr>
          <p:txBody>
            <a:bodyPr wrap="square" rtlCol="0">
              <a:spAutoFit/>
            </a:bodyPr>
            <a:lstStyle/>
            <a:p>
              <a:r>
                <a:rPr lang="en-US" sz="2800" dirty="0" smtClean="0"/>
                <a:t>1</a:t>
              </a:r>
              <a:endParaRPr lang="en-US" sz="2800" dirty="0"/>
            </a:p>
          </p:txBody>
        </p:sp>
        <p:sp>
          <p:nvSpPr>
            <p:cNvPr id="53" name="TextBox 52"/>
            <p:cNvSpPr txBox="1"/>
            <p:nvPr/>
          </p:nvSpPr>
          <p:spPr>
            <a:xfrm>
              <a:off x="618095" y="3447120"/>
              <a:ext cx="404565" cy="523220"/>
            </a:xfrm>
            <a:prstGeom prst="rect">
              <a:avLst/>
            </a:prstGeom>
            <a:noFill/>
          </p:spPr>
          <p:txBody>
            <a:bodyPr wrap="square" rtlCol="0">
              <a:spAutoFit/>
            </a:bodyPr>
            <a:lstStyle/>
            <a:p>
              <a:r>
                <a:rPr lang="en-US" sz="2800" dirty="0"/>
                <a:t>0</a:t>
              </a:r>
            </a:p>
          </p:txBody>
        </p:sp>
        <p:sp>
          <p:nvSpPr>
            <p:cNvPr id="55" name="Oval 7"/>
            <p:cNvSpPr>
              <a:spLocks noChangeArrowheads="1"/>
            </p:cNvSpPr>
            <p:nvPr/>
          </p:nvSpPr>
          <p:spPr bwMode="auto">
            <a:xfrm>
              <a:off x="1750496" y="3890619"/>
              <a:ext cx="610116" cy="568346"/>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6" name="Line 12"/>
            <p:cNvSpPr>
              <a:spLocks noChangeShapeType="1"/>
            </p:cNvSpPr>
            <p:nvPr/>
          </p:nvSpPr>
          <p:spPr bwMode="auto">
            <a:xfrm>
              <a:off x="1765921" y="3588661"/>
              <a:ext cx="228071" cy="32580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7" name="TextBox 56"/>
            <p:cNvSpPr txBox="1"/>
            <p:nvPr/>
          </p:nvSpPr>
          <p:spPr>
            <a:xfrm>
              <a:off x="2047857" y="3391242"/>
              <a:ext cx="404565" cy="523220"/>
            </a:xfrm>
            <a:prstGeom prst="rect">
              <a:avLst/>
            </a:prstGeom>
            <a:noFill/>
          </p:spPr>
          <p:txBody>
            <a:bodyPr wrap="square" rtlCol="0">
              <a:spAutoFit/>
            </a:bodyPr>
            <a:lstStyle/>
            <a:p>
              <a:r>
                <a:rPr lang="en-US" sz="2800" dirty="0" smtClean="0"/>
                <a:t>0</a:t>
              </a:r>
              <a:endParaRPr lang="en-US" sz="2800" dirty="0"/>
            </a:p>
          </p:txBody>
        </p:sp>
        <p:sp>
          <p:nvSpPr>
            <p:cNvPr id="58" name="TextBox 57"/>
            <p:cNvSpPr txBox="1"/>
            <p:nvPr/>
          </p:nvSpPr>
          <p:spPr>
            <a:xfrm>
              <a:off x="3291125" y="3750145"/>
              <a:ext cx="404565" cy="523220"/>
            </a:xfrm>
            <a:prstGeom prst="rect">
              <a:avLst/>
            </a:prstGeom>
            <a:noFill/>
          </p:spPr>
          <p:txBody>
            <a:bodyPr wrap="square" rtlCol="0">
              <a:spAutoFit/>
            </a:bodyPr>
            <a:lstStyle/>
            <a:p>
              <a:r>
                <a:rPr lang="en-US" sz="2800" dirty="0" smtClean="0"/>
                <a:t>0</a:t>
              </a:r>
              <a:endParaRPr lang="en-US" sz="2800" dirty="0"/>
            </a:p>
          </p:txBody>
        </p:sp>
      </p:grpSp>
      <p:grpSp>
        <p:nvGrpSpPr>
          <p:cNvPr id="70" name="Group 69"/>
          <p:cNvGrpSpPr/>
          <p:nvPr/>
        </p:nvGrpSpPr>
        <p:grpSpPr>
          <a:xfrm>
            <a:off x="3930062" y="2201095"/>
            <a:ext cx="3535950" cy="3435777"/>
            <a:chOff x="3884612" y="1930437"/>
            <a:chExt cx="3535950" cy="3435777"/>
          </a:xfrm>
        </p:grpSpPr>
        <p:sp>
          <p:nvSpPr>
            <p:cNvPr id="17" name="Oval 8"/>
            <p:cNvSpPr>
              <a:spLocks noChangeArrowheads="1"/>
            </p:cNvSpPr>
            <p:nvPr/>
          </p:nvSpPr>
          <p:spPr bwMode="auto">
            <a:xfrm>
              <a:off x="6367498" y="4797869"/>
              <a:ext cx="610116" cy="568345"/>
            </a:xfrm>
            <a:prstGeom prst="ellipse">
              <a:avLst/>
            </a:prstGeom>
            <a:solidFill>
              <a:schemeClr val="accent5">
                <a:lumMod val="60000"/>
                <a:lumOff val="40000"/>
                <a:alpha val="50000"/>
              </a:schemeClr>
            </a:solidFill>
            <a:ln w="38100">
              <a:solidFill>
                <a:srgbClr val="FFA72A"/>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nvGrpSpPr>
            <p:cNvPr id="18" name="Group 17"/>
            <p:cNvGrpSpPr/>
            <p:nvPr/>
          </p:nvGrpSpPr>
          <p:grpSpPr>
            <a:xfrm>
              <a:off x="4062763" y="2261901"/>
              <a:ext cx="2914946" cy="2209817"/>
              <a:chOff x="2845389" y="3634852"/>
              <a:chExt cx="3185524" cy="2530704"/>
            </a:xfrm>
          </p:grpSpPr>
          <p:sp>
            <p:nvSpPr>
              <p:cNvPr id="19"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25" name="Oval 5"/>
              <p:cNvSpPr>
                <a:spLocks noChangeArrowheads="1"/>
              </p:cNvSpPr>
              <p:nvPr/>
            </p:nvSpPr>
            <p:spPr bwMode="auto">
              <a:xfrm>
                <a:off x="5364163" y="4551363"/>
                <a:ext cx="666750" cy="650875"/>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p>
            </p:txBody>
          </p:sp>
          <p:sp>
            <p:nvSpPr>
              <p:cNvPr id="26"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27"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30" name="Line 16"/>
            <p:cNvSpPr>
              <a:spLocks noChangeShapeType="1"/>
            </p:cNvSpPr>
            <p:nvPr/>
          </p:nvSpPr>
          <p:spPr bwMode="auto">
            <a:xfrm>
              <a:off x="6393262" y="4445123"/>
              <a:ext cx="189447" cy="35274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6" name="Curved Up Arrow 45"/>
            <p:cNvSpPr/>
            <p:nvPr/>
          </p:nvSpPr>
          <p:spPr>
            <a:xfrm rot="14699148">
              <a:off x="6565676" y="4270310"/>
              <a:ext cx="574828" cy="29867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7" name="Curved Down Arrow 46"/>
            <p:cNvSpPr/>
            <p:nvPr/>
          </p:nvSpPr>
          <p:spPr>
            <a:xfrm rot="17717446">
              <a:off x="5780348" y="3344234"/>
              <a:ext cx="597191" cy="2977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62" name="TextBox 61"/>
            <p:cNvSpPr txBox="1"/>
            <p:nvPr/>
          </p:nvSpPr>
          <p:spPr>
            <a:xfrm>
              <a:off x="6038684" y="1930437"/>
              <a:ext cx="404565" cy="523220"/>
            </a:xfrm>
            <a:prstGeom prst="rect">
              <a:avLst/>
            </a:prstGeom>
            <a:noFill/>
          </p:spPr>
          <p:txBody>
            <a:bodyPr wrap="square" rtlCol="0">
              <a:spAutoFit/>
            </a:bodyPr>
            <a:lstStyle/>
            <a:p>
              <a:r>
                <a:rPr lang="en-US" sz="2800" dirty="0" smtClean="0"/>
                <a:t>0</a:t>
              </a:r>
              <a:endParaRPr lang="en-US" sz="2800" dirty="0"/>
            </a:p>
          </p:txBody>
        </p:sp>
        <p:sp>
          <p:nvSpPr>
            <p:cNvPr id="63" name="TextBox 62"/>
            <p:cNvSpPr txBox="1"/>
            <p:nvPr/>
          </p:nvSpPr>
          <p:spPr>
            <a:xfrm>
              <a:off x="4413785" y="2637620"/>
              <a:ext cx="404565" cy="523220"/>
            </a:xfrm>
            <a:prstGeom prst="rect">
              <a:avLst/>
            </a:prstGeom>
            <a:noFill/>
          </p:spPr>
          <p:txBody>
            <a:bodyPr wrap="square" rtlCol="0">
              <a:spAutoFit/>
            </a:bodyPr>
            <a:lstStyle/>
            <a:p>
              <a:r>
                <a:rPr lang="en-US" sz="2800" dirty="0" smtClean="0"/>
                <a:t>0</a:t>
              </a:r>
              <a:endParaRPr lang="en-US" sz="2800" dirty="0"/>
            </a:p>
          </p:txBody>
        </p:sp>
        <p:sp>
          <p:nvSpPr>
            <p:cNvPr id="64" name="TextBox 63"/>
            <p:cNvSpPr txBox="1"/>
            <p:nvPr/>
          </p:nvSpPr>
          <p:spPr>
            <a:xfrm>
              <a:off x="6837841" y="2648439"/>
              <a:ext cx="404565" cy="523220"/>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65" name="TextBox 64"/>
            <p:cNvSpPr txBox="1"/>
            <p:nvPr/>
          </p:nvSpPr>
          <p:spPr>
            <a:xfrm>
              <a:off x="3884612" y="3418609"/>
              <a:ext cx="406833" cy="523220"/>
            </a:xfrm>
            <a:prstGeom prst="rect">
              <a:avLst/>
            </a:prstGeom>
            <a:noFill/>
          </p:spPr>
          <p:txBody>
            <a:bodyPr wrap="square" rtlCol="0">
              <a:spAutoFit/>
            </a:bodyPr>
            <a:lstStyle/>
            <a:p>
              <a:r>
                <a:rPr lang="en-US" sz="2800" dirty="0"/>
                <a:t>0</a:t>
              </a:r>
            </a:p>
          </p:txBody>
        </p:sp>
        <p:sp>
          <p:nvSpPr>
            <p:cNvPr id="66" name="TextBox 65"/>
            <p:cNvSpPr txBox="1"/>
            <p:nvPr/>
          </p:nvSpPr>
          <p:spPr>
            <a:xfrm>
              <a:off x="5314374" y="3392538"/>
              <a:ext cx="404565" cy="523220"/>
            </a:xfrm>
            <a:prstGeom prst="rect">
              <a:avLst/>
            </a:prstGeom>
            <a:noFill/>
          </p:spPr>
          <p:txBody>
            <a:bodyPr wrap="square" rtlCol="0">
              <a:spAutoFit/>
            </a:bodyPr>
            <a:lstStyle/>
            <a:p>
              <a:r>
                <a:rPr lang="en-US" sz="2800" dirty="0" smtClean="0"/>
                <a:t>0</a:t>
              </a:r>
              <a:endParaRPr lang="en-US" sz="2800" dirty="0"/>
            </a:p>
          </p:txBody>
        </p:sp>
        <p:sp>
          <p:nvSpPr>
            <p:cNvPr id="67" name="TextBox 66"/>
            <p:cNvSpPr txBox="1"/>
            <p:nvPr/>
          </p:nvSpPr>
          <p:spPr>
            <a:xfrm>
              <a:off x="6596655" y="3659979"/>
              <a:ext cx="546866" cy="523220"/>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68" name="TextBox 67"/>
            <p:cNvSpPr txBox="1"/>
            <p:nvPr/>
          </p:nvSpPr>
          <p:spPr>
            <a:xfrm>
              <a:off x="7015997" y="4663210"/>
              <a:ext cx="404565" cy="523220"/>
            </a:xfrm>
            <a:prstGeom prst="rect">
              <a:avLst/>
            </a:prstGeom>
            <a:noFill/>
          </p:spPr>
          <p:txBody>
            <a:bodyPr wrap="square" rtlCol="0">
              <a:spAutoFit/>
            </a:bodyPr>
            <a:lstStyle/>
            <a:p>
              <a:r>
                <a:rPr lang="en-US" sz="2800" dirty="0" smtClean="0"/>
                <a:t>0</a:t>
              </a:r>
              <a:endParaRPr lang="en-US" sz="2800" dirty="0"/>
            </a:p>
          </p:txBody>
        </p:sp>
      </p:grpSp>
      <p:grpSp>
        <p:nvGrpSpPr>
          <p:cNvPr id="78" name="Group 77"/>
          <p:cNvGrpSpPr/>
          <p:nvPr/>
        </p:nvGrpSpPr>
        <p:grpSpPr>
          <a:xfrm>
            <a:off x="7973641" y="2230215"/>
            <a:ext cx="3759571" cy="2570385"/>
            <a:chOff x="7722275" y="2106350"/>
            <a:chExt cx="3759571" cy="2570385"/>
          </a:xfrm>
        </p:grpSpPr>
        <p:grpSp>
          <p:nvGrpSpPr>
            <p:cNvPr id="32" name="Group 31"/>
            <p:cNvGrpSpPr/>
            <p:nvPr/>
          </p:nvGrpSpPr>
          <p:grpSpPr>
            <a:xfrm>
              <a:off x="7912103" y="2423235"/>
              <a:ext cx="3470236" cy="2243344"/>
              <a:chOff x="2845389" y="3634852"/>
              <a:chExt cx="3792358" cy="2569099"/>
            </a:xfrm>
          </p:grpSpPr>
          <p:sp>
            <p:nvSpPr>
              <p:cNvPr id="33"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4"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5"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39" name="Oval 5"/>
              <p:cNvSpPr>
                <a:spLocks noChangeArrowheads="1"/>
              </p:cNvSpPr>
              <p:nvPr/>
            </p:nvSpPr>
            <p:spPr bwMode="auto">
              <a:xfrm>
                <a:off x="5970997" y="5553076"/>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41"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2"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10"/>
              <p:cNvSpPr>
                <a:spLocks noChangeArrowheads="1"/>
              </p:cNvSpPr>
              <p:nvPr/>
            </p:nvSpPr>
            <p:spPr bwMode="auto">
              <a:xfrm>
                <a:off x="5399706" y="456962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44" name="Oval 5"/>
            <p:cNvSpPr>
              <a:spLocks noChangeArrowheads="1"/>
            </p:cNvSpPr>
            <p:nvPr/>
          </p:nvSpPr>
          <p:spPr bwMode="auto">
            <a:xfrm>
              <a:off x="9874354" y="4108389"/>
              <a:ext cx="610116" cy="568346"/>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Line 16"/>
            <p:cNvSpPr>
              <a:spLocks noChangeShapeType="1"/>
            </p:cNvSpPr>
            <p:nvPr/>
          </p:nvSpPr>
          <p:spPr bwMode="auto">
            <a:xfrm>
              <a:off x="10729841" y="3758817"/>
              <a:ext cx="282694" cy="339416"/>
            </a:xfrm>
            <a:prstGeom prst="line">
              <a:avLst/>
            </a:prstGeom>
            <a:noFill/>
            <a:ln w="38100">
              <a:solidFill>
                <a:schemeClr val="accent5">
                  <a:lumMod val="20000"/>
                  <a:lumOff val="80000"/>
                </a:schemeClr>
              </a:solidFill>
              <a:round/>
              <a:headEnd/>
              <a:tailEnd/>
            </a:ln>
            <a:effectLst/>
          </p:spPr>
          <p:txBody>
            <a:bodyPr/>
            <a:lstStyle/>
            <a:p>
              <a:endParaRPr lang="en-US" sz="2400" dirty="0">
                <a:effectLst>
                  <a:outerShdw blurRad="38100" dist="38100" dir="2700000" algn="tl">
                    <a:srgbClr val="000000">
                      <a:alpha val="43137"/>
                    </a:srgbClr>
                  </a:outerShdw>
                </a:effectLst>
                <a:latin typeface="Consolas" pitchFamily="49" charset="0"/>
                <a:cs typeface="Consolas" pitchFamily="49" charset="0"/>
              </a:endParaRPr>
            </a:p>
          </p:txBody>
        </p:sp>
        <p:sp>
          <p:nvSpPr>
            <p:cNvPr id="71" name="TextBox 70"/>
            <p:cNvSpPr txBox="1"/>
            <p:nvPr/>
          </p:nvSpPr>
          <p:spPr>
            <a:xfrm>
              <a:off x="9934281" y="2106350"/>
              <a:ext cx="404565" cy="523220"/>
            </a:xfrm>
            <a:prstGeom prst="rect">
              <a:avLst/>
            </a:prstGeom>
            <a:noFill/>
          </p:spPr>
          <p:txBody>
            <a:bodyPr wrap="square" rtlCol="0">
              <a:spAutoFit/>
            </a:bodyPr>
            <a:lstStyle/>
            <a:p>
              <a:r>
                <a:rPr lang="en-US" sz="2800" dirty="0" smtClean="0"/>
                <a:t>0</a:t>
              </a:r>
              <a:endParaRPr lang="en-US" sz="2800" dirty="0"/>
            </a:p>
          </p:txBody>
        </p:sp>
        <p:sp>
          <p:nvSpPr>
            <p:cNvPr id="72" name="TextBox 71"/>
            <p:cNvSpPr txBox="1"/>
            <p:nvPr/>
          </p:nvSpPr>
          <p:spPr>
            <a:xfrm>
              <a:off x="8225577" y="2774411"/>
              <a:ext cx="404565" cy="523220"/>
            </a:xfrm>
            <a:prstGeom prst="rect">
              <a:avLst/>
            </a:prstGeom>
            <a:noFill/>
          </p:spPr>
          <p:txBody>
            <a:bodyPr wrap="square" rtlCol="0">
              <a:spAutoFit/>
            </a:bodyPr>
            <a:lstStyle/>
            <a:p>
              <a:r>
                <a:rPr lang="en-US" sz="2800" dirty="0" smtClean="0"/>
                <a:t>0</a:t>
              </a:r>
              <a:endParaRPr lang="en-US" sz="2800" dirty="0"/>
            </a:p>
          </p:txBody>
        </p:sp>
        <p:sp>
          <p:nvSpPr>
            <p:cNvPr id="73" name="TextBox 72"/>
            <p:cNvSpPr txBox="1"/>
            <p:nvPr/>
          </p:nvSpPr>
          <p:spPr>
            <a:xfrm>
              <a:off x="10607970" y="2748347"/>
              <a:ext cx="404565" cy="523220"/>
            </a:xfrm>
            <a:prstGeom prst="rect">
              <a:avLst/>
            </a:prstGeom>
            <a:noFill/>
          </p:spPr>
          <p:txBody>
            <a:bodyPr wrap="square" rtlCol="0">
              <a:spAutoFit/>
            </a:bodyPr>
            <a:lstStyle/>
            <a:p>
              <a:r>
                <a:rPr lang="en-US" sz="2800" dirty="0" smtClean="0"/>
                <a:t>0</a:t>
              </a:r>
              <a:endParaRPr lang="en-US" sz="2800" dirty="0"/>
            </a:p>
          </p:txBody>
        </p:sp>
        <p:sp>
          <p:nvSpPr>
            <p:cNvPr id="74" name="TextBox 73"/>
            <p:cNvSpPr txBox="1"/>
            <p:nvPr/>
          </p:nvSpPr>
          <p:spPr>
            <a:xfrm>
              <a:off x="7722275" y="3585169"/>
              <a:ext cx="404565" cy="523220"/>
            </a:xfrm>
            <a:prstGeom prst="rect">
              <a:avLst/>
            </a:prstGeom>
            <a:noFill/>
          </p:spPr>
          <p:txBody>
            <a:bodyPr wrap="square" rtlCol="0">
              <a:spAutoFit/>
            </a:bodyPr>
            <a:lstStyle/>
            <a:p>
              <a:r>
                <a:rPr lang="en-US" sz="2800" dirty="0" smtClean="0"/>
                <a:t>0</a:t>
              </a:r>
              <a:endParaRPr lang="en-US" sz="2800" dirty="0"/>
            </a:p>
          </p:txBody>
        </p:sp>
        <p:sp>
          <p:nvSpPr>
            <p:cNvPr id="75" name="TextBox 74"/>
            <p:cNvSpPr txBox="1"/>
            <p:nvPr/>
          </p:nvSpPr>
          <p:spPr>
            <a:xfrm>
              <a:off x="9211371" y="3585169"/>
              <a:ext cx="404565" cy="523220"/>
            </a:xfrm>
            <a:prstGeom prst="rect">
              <a:avLst/>
            </a:prstGeom>
            <a:noFill/>
          </p:spPr>
          <p:txBody>
            <a:bodyPr wrap="square" rtlCol="0">
              <a:spAutoFit/>
            </a:bodyPr>
            <a:lstStyle/>
            <a:p>
              <a:r>
                <a:rPr lang="en-US" sz="2800" dirty="0" smtClean="0"/>
                <a:t>0</a:t>
              </a:r>
              <a:endParaRPr lang="en-US" sz="2800" dirty="0"/>
            </a:p>
          </p:txBody>
        </p:sp>
        <p:sp>
          <p:nvSpPr>
            <p:cNvPr id="76" name="TextBox 75"/>
            <p:cNvSpPr txBox="1"/>
            <p:nvPr/>
          </p:nvSpPr>
          <p:spPr>
            <a:xfrm>
              <a:off x="9705639" y="3584688"/>
              <a:ext cx="404565" cy="523220"/>
            </a:xfrm>
            <a:prstGeom prst="rect">
              <a:avLst/>
            </a:prstGeom>
            <a:noFill/>
          </p:spPr>
          <p:txBody>
            <a:bodyPr wrap="square" rtlCol="0">
              <a:spAutoFit/>
            </a:bodyPr>
            <a:lstStyle/>
            <a:p>
              <a:r>
                <a:rPr lang="en-US" sz="2800" dirty="0" smtClean="0"/>
                <a:t>0</a:t>
              </a:r>
              <a:endParaRPr lang="en-US" sz="2800" dirty="0"/>
            </a:p>
          </p:txBody>
        </p:sp>
        <p:sp>
          <p:nvSpPr>
            <p:cNvPr id="77" name="TextBox 76"/>
            <p:cNvSpPr txBox="1"/>
            <p:nvPr/>
          </p:nvSpPr>
          <p:spPr>
            <a:xfrm>
              <a:off x="11077281" y="3584688"/>
              <a:ext cx="404565" cy="523220"/>
            </a:xfrm>
            <a:prstGeom prst="rect">
              <a:avLst/>
            </a:prstGeom>
            <a:noFill/>
          </p:spPr>
          <p:txBody>
            <a:bodyPr wrap="square" rtlCol="0">
              <a:spAutoFit/>
            </a:bodyPr>
            <a:lstStyle/>
            <a:p>
              <a:r>
                <a:rPr lang="en-US" sz="2800" dirty="0" smtClean="0"/>
                <a:t>0</a:t>
              </a:r>
              <a:endParaRPr lang="en-US" sz="2800" dirty="0"/>
            </a:p>
          </p:txBody>
        </p:sp>
      </p:grpSp>
    </p:spTree>
    <p:extLst>
      <p:ext uri="{BB962C8B-B14F-4D97-AF65-F5344CB8AC3E}">
        <p14:creationId xmlns:p14="http://schemas.microsoft.com/office/powerpoint/2010/main" val="2191741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13</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Insert node </a:t>
            </a:r>
            <a:r>
              <a:rPr lang="en-US" dirty="0" smtClean="0">
                <a:solidFill>
                  <a:schemeClr val="tx2">
                    <a:lumMod val="75000"/>
                  </a:schemeClr>
                </a:solidFill>
              </a:rPr>
              <a:t>N</a:t>
            </a:r>
            <a:r>
              <a:rPr lang="en-US" dirty="0" smtClean="0"/>
              <a:t> like in any ordinary BST</a:t>
            </a:r>
          </a:p>
          <a:p>
            <a:pPr marL="514350" indent="-514350">
              <a:buFont typeface="+mj-lt"/>
              <a:buAutoNum type="arabicPeriod"/>
            </a:pPr>
            <a:r>
              <a:rPr lang="en-US" dirty="0" smtClean="0"/>
              <a:t>Begin retracing from </a:t>
            </a:r>
            <a:r>
              <a:rPr lang="en-US" dirty="0" smtClean="0">
                <a:solidFill>
                  <a:schemeClr val="tx2">
                    <a:lumMod val="75000"/>
                  </a:schemeClr>
                </a:solidFill>
              </a:rPr>
              <a:t>N</a:t>
            </a:r>
            <a:r>
              <a:rPr lang="en-US" dirty="0" smtClean="0"/>
              <a:t>'s parent </a:t>
            </a:r>
            <a:br>
              <a:rPr lang="en-US" dirty="0" smtClean="0"/>
            </a:br>
            <a:r>
              <a:rPr lang="en-US" dirty="0" smtClean="0">
                <a:solidFill>
                  <a:schemeClr val="tx2">
                    <a:lumMod val="75000"/>
                  </a:schemeClr>
                </a:solidFill>
              </a:rPr>
              <a:t>P</a:t>
            </a:r>
            <a:r>
              <a:rPr lang="en-US" dirty="0" smtClean="0"/>
              <a:t> up to the root</a:t>
            </a:r>
          </a:p>
          <a:p>
            <a:pPr marL="819096" lvl="1" indent="-514350">
              <a:buFont typeface="+mj-lt"/>
              <a:buAutoNum type="arabicPeriod"/>
            </a:pPr>
            <a:r>
              <a:rPr lang="en-US" dirty="0" smtClean="0"/>
              <a:t>Modify balance factors </a:t>
            </a:r>
            <a:br>
              <a:rPr lang="en-US" dirty="0" smtClean="0"/>
            </a:br>
            <a:r>
              <a:rPr lang="en-US" dirty="0" smtClean="0"/>
              <a:t>as you go up</a:t>
            </a:r>
          </a:p>
          <a:p>
            <a:pPr marL="819096" lvl="1" indent="-514350">
              <a:buFont typeface="+mj-lt"/>
              <a:buAutoNum type="arabicPeriod"/>
            </a:pPr>
            <a:r>
              <a:rPr lang="en-US" dirty="0" smtClean="0"/>
              <a:t>If balance factor </a:t>
            </a:r>
            <a:r>
              <a:rPr lang="en-US" noProof="1" smtClean="0">
                <a:effectLst>
                  <a:outerShdw blurRad="38100" dist="38100" dir="2700000" algn="tl">
                    <a:srgbClr val="000000">
                      <a:alpha val="43137"/>
                    </a:srgbClr>
                  </a:outerShdw>
                </a:effectLst>
                <a:latin typeface="Consolas" pitchFamily="49" charset="0"/>
                <a:cs typeface="Consolas" pitchFamily="49" charset="0"/>
              </a:rPr>
              <a:t>∉</a:t>
            </a:r>
            <a:r>
              <a:rPr lang="en-US" noProof="1" smtClean="0">
                <a:effectLst>
                  <a:outerShdw blurRad="38100" dist="38100" dir="2700000" algn="tl">
                    <a:srgbClr val="000000">
                      <a:alpha val="43137"/>
                    </a:srgbClr>
                  </a:outerShdw>
                </a:effectLst>
                <a:latin typeface="+mj-lt"/>
                <a:cs typeface="Consolas" pitchFamily="49" charset="0"/>
              </a:rPr>
              <a:t> </a:t>
            </a:r>
            <a:r>
              <a:rPr lang="en-US" noProof="1" smtClean="0">
                <a:effectLst>
                  <a:outerShdw blurRad="38100" dist="38100" dir="2700000" algn="tl">
                    <a:srgbClr val="000000">
                      <a:alpha val="43137"/>
                    </a:srgbClr>
                  </a:outerShdw>
                </a:effectLst>
                <a:latin typeface="Consolas" pitchFamily="49" charset="0"/>
                <a:cs typeface="Consolas" pitchFamily="49" charset="0"/>
              </a:rPr>
              <a:t>[-1,1]</a:t>
            </a:r>
            <a:br>
              <a:rPr lang="en-US" noProof="1" smtClean="0">
                <a:effectLst>
                  <a:outerShdw blurRad="38100" dist="38100" dir="2700000" algn="tl">
                    <a:srgbClr val="000000">
                      <a:alpha val="43137"/>
                    </a:srgbClr>
                  </a:outerShdw>
                </a:effectLst>
                <a:latin typeface="Consolas" pitchFamily="49" charset="0"/>
                <a:cs typeface="Consolas" pitchFamily="49" charset="0"/>
              </a:rPr>
            </a:br>
            <a:r>
              <a:rPr lang="en-US" noProof="1" smtClean="0">
                <a:effectLst>
                  <a:outerShdw blurRad="38100" dist="38100" dir="2700000" algn="tl">
                    <a:srgbClr val="000000">
                      <a:alpha val="43137"/>
                    </a:srgbClr>
                  </a:outerShdw>
                </a:effectLst>
                <a:latin typeface="+mj-lt"/>
                <a:cs typeface="Consolas" pitchFamily="49" charset="0"/>
              </a:rPr>
              <a:t> </a:t>
            </a:r>
            <a:r>
              <a:rPr lang="en-US" noProof="1">
                <a:effectLst>
                  <a:outerShdw blurRad="38100" dist="38100" dir="2700000" algn="tl">
                    <a:srgbClr val="000000">
                      <a:alpha val="43137"/>
                    </a:srgbClr>
                  </a:outerShdw>
                </a:effectLst>
                <a:latin typeface="+mj-lt"/>
                <a:cs typeface="Consolas" pitchFamily="49" charset="0"/>
                <a:sym typeface="Wingdings" panose="05000000000000000000" pitchFamily="2" charset="2"/>
              </a:rPr>
              <a:t></a:t>
            </a:r>
            <a:r>
              <a:rPr lang="en-US" noProof="1" smtClean="0">
                <a:effectLst>
                  <a:outerShdw blurRad="38100" dist="38100" dir="2700000" algn="tl">
                    <a:srgbClr val="000000">
                      <a:alpha val="43137"/>
                    </a:srgbClr>
                  </a:outerShdw>
                </a:effectLst>
                <a:latin typeface="+mj-lt"/>
                <a:cs typeface="Consolas" pitchFamily="49" charset="0"/>
              </a:rPr>
              <a:t> rebalance</a:t>
            </a:r>
          </a:p>
          <a:p>
            <a:pPr marL="819096" lvl="1" indent="-514350">
              <a:buFont typeface="+mj-lt"/>
              <a:buAutoNum type="arabicPeriod"/>
            </a:pPr>
            <a:endParaRPr lang="en-US" dirty="0">
              <a:latin typeface="+mj-lt"/>
            </a:endParaRPr>
          </a:p>
        </p:txBody>
      </p:sp>
      <p:sp>
        <p:nvSpPr>
          <p:cNvPr id="4" name="Title 3"/>
          <p:cNvSpPr>
            <a:spLocks noGrp="1"/>
          </p:cNvSpPr>
          <p:nvPr>
            <p:ph type="title"/>
          </p:nvPr>
        </p:nvSpPr>
        <p:spPr/>
        <p:txBody>
          <a:bodyPr/>
          <a:lstStyle/>
          <a:p>
            <a:r>
              <a:rPr lang="en-US" dirty="0" smtClean="0"/>
              <a:t>AVL Tree Insertion Algorithm</a:t>
            </a:r>
            <a:endParaRPr lang="en-US" dirty="0"/>
          </a:p>
        </p:txBody>
      </p:sp>
      <p:sp>
        <p:nvSpPr>
          <p:cNvPr id="6" name="Line 11"/>
          <p:cNvSpPr>
            <a:spLocks noChangeShapeType="1"/>
          </p:cNvSpPr>
          <p:nvPr/>
        </p:nvSpPr>
        <p:spPr bwMode="auto">
          <a:xfrm flipH="1">
            <a:off x="8806171" y="2216296"/>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7884550" y="3324686"/>
            <a:ext cx="409607" cy="45481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3"/>
          <p:cNvSpPr>
            <a:spLocks noChangeShapeType="1"/>
          </p:cNvSpPr>
          <p:nvPr/>
        </p:nvSpPr>
        <p:spPr bwMode="auto">
          <a:xfrm>
            <a:off x="8806172" y="3334074"/>
            <a:ext cx="448886" cy="53462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9987063" y="2216296"/>
            <a:ext cx="547205" cy="56559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a:off x="10969434" y="3416632"/>
            <a:ext cx="349836" cy="49257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9226510" y="16172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5"/>
          <p:cNvSpPr>
            <a:spLocks noChangeArrowheads="1"/>
          </p:cNvSpPr>
          <p:nvPr/>
        </p:nvSpPr>
        <p:spPr bwMode="auto">
          <a:xfrm>
            <a:off x="10373723" y="27108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7"/>
          <p:cNvSpPr>
            <a:spLocks noChangeArrowheads="1"/>
          </p:cNvSpPr>
          <p:nvPr/>
        </p:nvSpPr>
        <p:spPr bwMode="auto">
          <a:xfrm>
            <a:off x="8135174" y="2647082"/>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8"/>
          <p:cNvSpPr>
            <a:spLocks noChangeArrowheads="1"/>
          </p:cNvSpPr>
          <p:nvPr/>
        </p:nvSpPr>
        <p:spPr bwMode="auto">
          <a:xfrm>
            <a:off x="7335327" y="375765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9"/>
          <p:cNvSpPr>
            <a:spLocks noChangeArrowheads="1"/>
          </p:cNvSpPr>
          <p:nvPr/>
        </p:nvSpPr>
        <p:spPr bwMode="auto">
          <a:xfrm>
            <a:off x="9082668" y="3779497"/>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10969435" y="390920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6619052" y="485262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7770322" y="489028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761412" y="492327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8"/>
          <p:cNvSpPr>
            <a:spLocks noChangeArrowheads="1"/>
          </p:cNvSpPr>
          <p:nvPr/>
        </p:nvSpPr>
        <p:spPr bwMode="auto">
          <a:xfrm>
            <a:off x="9829577" y="492327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flipH="1">
            <a:off x="7193951" y="4421525"/>
            <a:ext cx="323441" cy="44670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a:off x="7952387" y="4453839"/>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flipH="1">
            <a:off x="9125722" y="4519146"/>
            <a:ext cx="194861" cy="40412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2"/>
          <p:cNvSpPr>
            <a:spLocks noChangeShapeType="1"/>
          </p:cNvSpPr>
          <p:nvPr/>
        </p:nvSpPr>
        <p:spPr bwMode="auto">
          <a:xfrm>
            <a:off x="9755578" y="4453839"/>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TextBox 24"/>
          <p:cNvSpPr txBox="1"/>
          <p:nvPr/>
        </p:nvSpPr>
        <p:spPr>
          <a:xfrm>
            <a:off x="6531419" y="4383827"/>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8298136" y="4421091"/>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704895" y="443520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10293263" y="4421091"/>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281682" y="329104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9416789" y="3228418"/>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8122742" y="2133698"/>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1387756" y="3349614"/>
            <a:ext cx="381000" cy="522102"/>
          </a:xfrm>
          <a:prstGeom prst="rect">
            <a:avLst/>
          </a:prstGeom>
          <a:noFill/>
        </p:spPr>
        <p:txBody>
          <a:bodyPr wrap="square" rtlCol="0">
            <a:spAutoFit/>
          </a:bodyPr>
          <a:lstStyle/>
          <a:p>
            <a:r>
              <a:rPr lang="en-US" sz="2800" dirty="0" smtClean="0"/>
              <a:t>0</a:t>
            </a:r>
            <a:endParaRPr lang="en-US" sz="2800" dirty="0"/>
          </a:p>
        </p:txBody>
      </p:sp>
      <p:sp>
        <p:nvSpPr>
          <p:cNvPr id="33" name="TextBox 32"/>
          <p:cNvSpPr txBox="1"/>
          <p:nvPr/>
        </p:nvSpPr>
        <p:spPr>
          <a:xfrm>
            <a:off x="10697398" y="2124980"/>
            <a:ext cx="493779" cy="523220"/>
          </a:xfrm>
          <a:prstGeom prst="rect">
            <a:avLst/>
          </a:prstGeom>
          <a:noFill/>
        </p:spPr>
        <p:txBody>
          <a:bodyPr wrap="square" rtlCol="0">
            <a:spAutoFit/>
          </a:bodyPr>
          <a:lstStyle/>
          <a:p>
            <a:r>
              <a:rPr lang="en-US" sz="2800" dirty="0" smtClean="0"/>
              <a:t>-1</a:t>
            </a:r>
            <a:endParaRPr lang="en-US" sz="2800" dirty="0"/>
          </a:p>
        </p:txBody>
      </p:sp>
      <p:sp>
        <p:nvSpPr>
          <p:cNvPr id="34" name="TextBox 33"/>
          <p:cNvSpPr txBox="1"/>
          <p:nvPr/>
        </p:nvSpPr>
        <p:spPr>
          <a:xfrm>
            <a:off x="8919847" y="1168436"/>
            <a:ext cx="381000" cy="522102"/>
          </a:xfrm>
          <a:prstGeom prst="rect">
            <a:avLst/>
          </a:prstGeom>
          <a:noFill/>
        </p:spPr>
        <p:txBody>
          <a:bodyPr wrap="square" rtlCol="0">
            <a:spAutoFit/>
          </a:bodyPr>
          <a:lstStyle/>
          <a:p>
            <a:r>
              <a:rPr lang="en-US" sz="2800" dirty="0" smtClean="0"/>
              <a:t>1</a:t>
            </a:r>
            <a:endParaRPr lang="en-US" sz="2800" dirty="0"/>
          </a:p>
        </p:txBody>
      </p:sp>
    </p:spTree>
    <p:extLst>
      <p:ext uri="{BB962C8B-B14F-4D97-AF65-F5344CB8AC3E}">
        <p14:creationId xmlns:p14="http://schemas.microsoft.com/office/powerpoint/2010/main" val="16490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14</a:t>
            </a:fld>
            <a:endParaRPr lang="en-US" dirty="0"/>
          </a:p>
        </p:txBody>
      </p:sp>
      <p:sp>
        <p:nvSpPr>
          <p:cNvPr id="3" name="Content Placeholder 2"/>
          <p:cNvSpPr>
            <a:spLocks noGrp="1"/>
          </p:cNvSpPr>
          <p:nvPr>
            <p:ph idx="1"/>
          </p:nvPr>
        </p:nvSpPr>
        <p:spPr/>
        <p:txBody>
          <a:bodyPr/>
          <a:lstStyle/>
          <a:p>
            <a:r>
              <a:rPr lang="en-US" dirty="0" smtClean="0"/>
              <a:t>Insert </a:t>
            </a:r>
            <a:r>
              <a:rPr lang="en-US" dirty="0" smtClean="0">
                <a:solidFill>
                  <a:schemeClr val="tx2">
                    <a:lumMod val="75000"/>
                  </a:schemeClr>
                </a:solidFill>
              </a:rPr>
              <a:t>11</a:t>
            </a:r>
            <a:endParaRPr lang="en-US" dirty="0">
              <a:solidFill>
                <a:schemeClr val="tx2">
                  <a:lumMod val="75000"/>
                </a:schemeClr>
              </a:solidFill>
            </a:endParaRPr>
          </a:p>
        </p:txBody>
      </p:sp>
      <p:sp>
        <p:nvSpPr>
          <p:cNvPr id="4" name="Title 3"/>
          <p:cNvSpPr>
            <a:spLocks noGrp="1"/>
          </p:cNvSpPr>
          <p:nvPr>
            <p:ph type="title"/>
          </p:nvPr>
        </p:nvSpPr>
        <p:spPr/>
        <p:txBody>
          <a:bodyPr/>
          <a:lstStyle/>
          <a:p>
            <a:r>
              <a:rPr lang="en-US" dirty="0" smtClean="0"/>
              <a:t>Insertion - #1</a:t>
            </a:r>
            <a:endParaRPr lang="en-US" dirty="0"/>
          </a:p>
        </p:txBody>
      </p:sp>
      <p:sp>
        <p:nvSpPr>
          <p:cNvPr id="34"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5"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1"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2"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0"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2"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3" name="TextBox 52"/>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54" name="TextBox 53"/>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55" name="TextBox 54"/>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56" name="TextBox 55"/>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57" name="TextBox 56"/>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58" name="TextBox 57"/>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59" name="TextBox 58"/>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60" name="TextBox 59"/>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61" name="TextBox 60"/>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62" name="TextBox 61"/>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spTree>
    <p:extLst>
      <p:ext uri="{BB962C8B-B14F-4D97-AF65-F5344CB8AC3E}">
        <p14:creationId xmlns:p14="http://schemas.microsoft.com/office/powerpoint/2010/main" val="1748226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15</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&lt;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go left</a:t>
            </a:r>
            <a:endParaRPr lang="en-US" dirty="0"/>
          </a:p>
        </p:txBody>
      </p:sp>
      <p:sp>
        <p:nvSpPr>
          <p:cNvPr id="4" name="Title 3"/>
          <p:cNvSpPr>
            <a:spLocks noGrp="1"/>
          </p:cNvSpPr>
          <p:nvPr>
            <p:ph type="title"/>
          </p:nvPr>
        </p:nvSpPr>
        <p:spPr/>
        <p:txBody>
          <a:bodyPr/>
          <a:lstStyle/>
          <a:p>
            <a:r>
              <a:rPr lang="en-US" dirty="0" smtClean="0"/>
              <a:t>Insertion - #2</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flipH="1">
            <a:off x="6695166" y="2017680"/>
            <a:ext cx="529045" cy="544049"/>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4943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16</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&lt;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left</a:t>
            </a:r>
            <a:endParaRPr lang="en-US" dirty="0"/>
          </a:p>
        </p:txBody>
      </p:sp>
      <p:sp>
        <p:nvSpPr>
          <p:cNvPr id="4" name="Title 3"/>
          <p:cNvSpPr>
            <a:spLocks noGrp="1"/>
          </p:cNvSpPr>
          <p:nvPr>
            <p:ph type="title"/>
          </p:nvPr>
        </p:nvSpPr>
        <p:spPr/>
        <p:txBody>
          <a:bodyPr/>
          <a:lstStyle/>
          <a:p>
            <a:r>
              <a:rPr lang="en-US" dirty="0" smtClean="0"/>
              <a:t>Insertion - #3</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flipH="1">
            <a:off x="5668678" y="3169641"/>
            <a:ext cx="529045" cy="544049"/>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01295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17</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&gt;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right</a:t>
            </a:r>
            <a:endParaRPr lang="en-US" dirty="0"/>
          </a:p>
        </p:txBody>
      </p:sp>
      <p:sp>
        <p:nvSpPr>
          <p:cNvPr id="4" name="Title 3"/>
          <p:cNvSpPr>
            <a:spLocks noGrp="1"/>
          </p:cNvSpPr>
          <p:nvPr>
            <p:ph type="title"/>
          </p:nvPr>
        </p:nvSpPr>
        <p:spPr/>
        <p:txBody>
          <a:bodyPr/>
          <a:lstStyle/>
          <a:p>
            <a:r>
              <a:rPr lang="en-US" dirty="0" smtClean="0"/>
              <a:t>Insertion - #4</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a:off x="6044588" y="4291908"/>
            <a:ext cx="329036" cy="55410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53330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18</a:t>
            </a:fld>
            <a:endParaRPr lang="en-US" dirty="0"/>
          </a:p>
        </p:txBody>
      </p:sp>
      <p:sp>
        <p:nvSpPr>
          <p:cNvPr id="3" name="Content Placeholder 2"/>
          <p:cNvSpPr>
            <a:spLocks noGrp="1"/>
          </p:cNvSpPr>
          <p:nvPr>
            <p:ph idx="1"/>
          </p:nvPr>
        </p:nvSpPr>
        <p:spPr/>
        <p:txBody>
          <a:bodyPr/>
          <a:lstStyle/>
          <a:p>
            <a:r>
              <a:rPr lang="en-US" dirty="0" smtClean="0">
                <a:solidFill>
                  <a:schemeClr val="tx2">
                    <a:lumMod val="75000"/>
                  </a:schemeClr>
                </a:solidFill>
              </a:rPr>
              <a:t>11</a:t>
            </a:r>
            <a:r>
              <a:rPr lang="en-US" dirty="0" smtClean="0"/>
              <a:t> &gt;</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 go right</a:t>
            </a:r>
            <a:endParaRPr lang="en-US" dirty="0" smtClean="0"/>
          </a:p>
        </p:txBody>
      </p:sp>
      <p:sp>
        <p:nvSpPr>
          <p:cNvPr id="4" name="Title 3"/>
          <p:cNvSpPr>
            <a:spLocks noGrp="1"/>
          </p:cNvSpPr>
          <p:nvPr>
            <p:ph type="title"/>
          </p:nvPr>
        </p:nvSpPr>
        <p:spPr/>
        <p:txBody>
          <a:bodyPr/>
          <a:lstStyle/>
          <a:p>
            <a:r>
              <a:rPr lang="en-US" dirty="0" smtClean="0"/>
              <a:t>Insertion - #5</a:t>
            </a:r>
            <a:endParaRPr lang="en-US" dirty="0"/>
          </a:p>
        </p:txBody>
      </p:sp>
      <p:sp>
        <p:nvSpPr>
          <p:cNvPr id="5" name="Line 11"/>
          <p:cNvSpPr>
            <a:spLocks noChangeShapeType="1"/>
          </p:cNvSpPr>
          <p:nvPr/>
        </p:nvSpPr>
        <p:spPr bwMode="auto">
          <a:xfrm flipH="1">
            <a:off x="6889060" y="2209369"/>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5890582" y="3317758"/>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6889060" y="3327147"/>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8044962" y="220039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9126853" y="332714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7309399" y="161027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8456612" y="263396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218063" y="2640155"/>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5239402" y="37435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384479" y="3729646"/>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9292841" y="376330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4598202" y="484897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803433" y="488335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6800957" y="487680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131388" y="487342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5005610" y="4428197"/>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890582" y="4436284"/>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236743" y="4438109"/>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057389" y="4403988"/>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4614308" y="4376900"/>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6290649" y="4403988"/>
            <a:ext cx="381000" cy="522102"/>
          </a:xfrm>
          <a:prstGeom prst="rect">
            <a:avLst/>
          </a:prstGeom>
          <a:noFill/>
        </p:spPr>
        <p:txBody>
          <a:bodyPr wrap="square" rtlCol="0">
            <a:spAutoFit/>
          </a:bodyPr>
          <a:lstStyle/>
          <a:p>
            <a:r>
              <a:rPr lang="en-US" sz="2800" dirty="0" smtClean="0"/>
              <a:t>0</a:t>
            </a:r>
            <a:endParaRPr lang="en-US" sz="2800" dirty="0"/>
          </a:p>
        </p:txBody>
      </p:sp>
      <p:sp>
        <p:nvSpPr>
          <p:cNvPr id="26" name="TextBox 25"/>
          <p:cNvSpPr txBox="1"/>
          <p:nvPr/>
        </p:nvSpPr>
        <p:spPr>
          <a:xfrm>
            <a:off x="6894074" y="4394344"/>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595074" y="4371240"/>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5364571" y="3284114"/>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7499678" y="3221491"/>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6205631" y="2126771"/>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9681526" y="3233469"/>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8552569" y="2077295"/>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7002736" y="1161509"/>
            <a:ext cx="381000" cy="522102"/>
          </a:xfrm>
          <a:prstGeom prst="rect">
            <a:avLst/>
          </a:prstGeom>
          <a:noFill/>
        </p:spPr>
        <p:txBody>
          <a:bodyPr wrap="square" rtlCol="0">
            <a:spAutoFit/>
          </a:bodyPr>
          <a:lstStyle/>
          <a:p>
            <a:r>
              <a:rPr lang="en-US" sz="2800" dirty="0" smtClean="0"/>
              <a:t>1</a:t>
            </a:r>
            <a:endParaRPr lang="en-US" sz="2800" dirty="0"/>
          </a:p>
        </p:txBody>
      </p:sp>
      <p:cxnSp>
        <p:nvCxnSpPr>
          <p:cNvPr id="35" name="Straight Arrow Connector 34"/>
          <p:cNvCxnSpPr/>
          <p:nvPr/>
        </p:nvCxnSpPr>
        <p:spPr>
          <a:xfrm>
            <a:off x="6529923" y="5622503"/>
            <a:ext cx="329036" cy="554103"/>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8"/>
          <p:cNvSpPr>
            <a:spLocks noChangeArrowheads="1"/>
          </p:cNvSpPr>
          <p:nvPr/>
        </p:nvSpPr>
        <p:spPr bwMode="auto">
          <a:xfrm>
            <a:off x="1522412" y="1161509"/>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650472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19</a:t>
            </a:fld>
            <a:endParaRPr lang="en-US" dirty="0"/>
          </a:p>
        </p:txBody>
      </p:sp>
      <p:sp>
        <p:nvSpPr>
          <p:cNvPr id="3" name="Content Placeholder 2"/>
          <p:cNvSpPr>
            <a:spLocks noGrp="1"/>
          </p:cNvSpPr>
          <p:nvPr>
            <p:ph idx="1"/>
          </p:nvPr>
        </p:nvSpPr>
        <p:spPr/>
        <p:txBody>
          <a:bodyPr/>
          <a:lstStyle/>
          <a:p>
            <a:r>
              <a:rPr lang="en-US" dirty="0" smtClean="0"/>
              <a:t>Right node is </a:t>
            </a:r>
            <a:r>
              <a:rPr lang="en-US" sz="3200" b="1" dirty="0" smtClean="0">
                <a:solidFill>
                  <a:schemeClr val="tx2">
                    <a:lumMod val="75000"/>
                  </a:schemeClr>
                </a:solidFill>
                <a:latin typeface="Consolas" panose="020B0609020204030204" pitchFamily="49" charset="0"/>
                <a:cs typeface="Consolas" panose="020B0609020204030204" pitchFamily="49" charset="0"/>
              </a:rPr>
              <a:t>null</a:t>
            </a:r>
            <a:r>
              <a:rPr lang="en-US" dirty="0" smtClean="0"/>
              <a:t>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dirty="0" smtClean="0"/>
              <a:t> insert</a:t>
            </a:r>
          </a:p>
          <a:p>
            <a:r>
              <a:rPr lang="en-US" noProof="1" smtClean="0"/>
              <a:t>Right subtree grows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reduce</a:t>
            </a:r>
            <a:r>
              <a:rPr lang="en-US" noProof="1" smtClean="0"/>
              <a:t>        's </a:t>
            </a:r>
            <a:r>
              <a:rPr lang="en-US" noProof="1" smtClean="0">
                <a:solidFill>
                  <a:schemeClr val="tx2">
                    <a:lumMod val="75000"/>
                  </a:schemeClr>
                </a:solidFill>
              </a:rPr>
              <a:t>BF</a:t>
            </a:r>
          </a:p>
          <a:p>
            <a:r>
              <a:rPr lang="en-US" noProof="1" smtClean="0"/>
              <a:t>Did the subtree starting</a:t>
            </a:r>
            <a:br>
              <a:rPr lang="en-US" noProof="1" smtClean="0"/>
            </a:br>
            <a:r>
              <a:rPr lang="en-US" noProof="1" smtClean="0"/>
              <a:t>from         increase its height?</a:t>
            </a:r>
          </a:p>
          <a:p>
            <a:pPr lvl="1"/>
            <a:r>
              <a:rPr lang="en-US" noProof="1" smtClean="0"/>
              <a:t>Yes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noProof="1" smtClean="0"/>
              <a:t> begin retracing</a:t>
            </a:r>
          </a:p>
          <a:p>
            <a:pPr lvl="1"/>
            <a:r>
              <a:rPr lang="en-US" noProof="1" smtClean="0"/>
              <a:t>No </a:t>
            </a:r>
            <a:r>
              <a:rPr lang="en-US"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noProof="1" smtClean="0"/>
              <a:t> over</a:t>
            </a:r>
            <a:endParaRPr lang="en-US" noProof="1"/>
          </a:p>
        </p:txBody>
      </p:sp>
      <p:sp>
        <p:nvSpPr>
          <p:cNvPr id="4" name="Title 3"/>
          <p:cNvSpPr>
            <a:spLocks noGrp="1"/>
          </p:cNvSpPr>
          <p:nvPr>
            <p:ph type="title"/>
          </p:nvPr>
        </p:nvSpPr>
        <p:spPr/>
        <p:txBody>
          <a:bodyPr/>
          <a:lstStyle/>
          <a:p>
            <a:r>
              <a:rPr lang="en-US" dirty="0" smtClean="0"/>
              <a:t>Insertion - #6</a:t>
            </a:r>
            <a:endParaRPr lang="en-US" dirty="0"/>
          </a:p>
        </p:txBody>
      </p:sp>
      <p:sp>
        <p:nvSpPr>
          <p:cNvPr id="5" name="Line 11"/>
          <p:cNvSpPr>
            <a:spLocks noChangeShapeType="1"/>
          </p:cNvSpPr>
          <p:nvPr/>
        </p:nvSpPr>
        <p:spPr bwMode="auto">
          <a:xfrm flipH="1">
            <a:off x="8359576"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61098"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59576"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15478"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597369"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779915"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27128"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688579" y="2332748"/>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09918"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54995"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63357"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68718"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73949" y="4575944"/>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71473"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01904"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476126"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61098"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07259"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27905"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084824"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61165" y="4096581"/>
            <a:ext cx="494020" cy="523220"/>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26" name="TextBox 25"/>
          <p:cNvSpPr txBox="1"/>
          <p:nvPr/>
        </p:nvSpPr>
        <p:spPr>
          <a:xfrm>
            <a:off x="8364590"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65590"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835087" y="2976707"/>
            <a:ext cx="381000" cy="522102"/>
          </a:xfrm>
          <a:prstGeom prst="rect">
            <a:avLst/>
          </a:prstGeom>
          <a:noFill/>
        </p:spPr>
        <p:txBody>
          <a:bodyPr wrap="square" rtlCol="0">
            <a:spAutoFit/>
          </a:bodyPr>
          <a:lstStyle/>
          <a:p>
            <a:r>
              <a:rPr lang="en-US" sz="2800" dirty="0" smtClean="0"/>
              <a:t>0</a:t>
            </a:r>
            <a:endParaRPr lang="en-US" sz="2800" dirty="0"/>
          </a:p>
        </p:txBody>
      </p:sp>
      <p:sp>
        <p:nvSpPr>
          <p:cNvPr id="29" name="TextBox 28"/>
          <p:cNvSpPr txBox="1"/>
          <p:nvPr/>
        </p:nvSpPr>
        <p:spPr>
          <a:xfrm>
            <a:off x="8970194"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676147" y="1819364"/>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11152042"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23085"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16759"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889804" y="5721040"/>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13399"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32399" y="5507352"/>
            <a:ext cx="381000" cy="522102"/>
          </a:xfrm>
          <a:prstGeom prst="rect">
            <a:avLst/>
          </a:prstGeom>
          <a:noFill/>
        </p:spPr>
        <p:txBody>
          <a:bodyPr wrap="square" rtlCol="0">
            <a:spAutoFit/>
          </a:bodyPr>
          <a:lstStyle/>
          <a:p>
            <a:r>
              <a:rPr lang="en-US" sz="2800" dirty="0" smtClean="0"/>
              <a:t>0</a:t>
            </a:r>
            <a:endParaRPr lang="en-US" sz="2800" dirty="0"/>
          </a:p>
        </p:txBody>
      </p:sp>
      <p:sp>
        <p:nvSpPr>
          <p:cNvPr id="39" name="Oval 8"/>
          <p:cNvSpPr>
            <a:spLocks noChangeArrowheads="1"/>
          </p:cNvSpPr>
          <p:nvPr/>
        </p:nvSpPr>
        <p:spPr bwMode="auto">
          <a:xfrm>
            <a:off x="1584197" y="3153772"/>
            <a:ext cx="606340" cy="564828"/>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40" name="Oval 8"/>
          <p:cNvSpPr>
            <a:spLocks noChangeArrowheads="1"/>
          </p:cNvSpPr>
          <p:nvPr/>
        </p:nvSpPr>
        <p:spPr bwMode="auto">
          <a:xfrm>
            <a:off x="5945272" y="1884644"/>
            <a:ext cx="606340" cy="564828"/>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Tree>
    <p:extLst>
      <p:ext uri="{BB962C8B-B14F-4D97-AF65-F5344CB8AC3E}">
        <p14:creationId xmlns:p14="http://schemas.microsoft.com/office/powerpoint/2010/main" val="118013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normAutofit/>
          </a:bodyPr>
          <a:lstStyle/>
          <a:p>
            <a:r>
              <a:rPr lang="en-US" dirty="0" smtClean="0"/>
              <a:t>Table of Contents</a:t>
            </a:r>
            <a:endParaRPr lang="bg-BG" dirty="0"/>
          </a:p>
        </p:txBody>
      </p:sp>
      <p:sp>
        <p:nvSpPr>
          <p:cNvPr id="444419" name="Rectangle 3"/>
          <p:cNvSpPr>
            <a:spLocks noGrp="1" noChangeArrowheads="1"/>
          </p:cNvSpPr>
          <p:nvPr>
            <p:ph idx="4294967295"/>
          </p:nvPr>
        </p:nvSpPr>
        <p:spPr>
          <a:xfrm>
            <a:off x="190413" y="1191467"/>
            <a:ext cx="11804822" cy="5530010"/>
          </a:xfrm>
        </p:spPr>
        <p:txBody>
          <a:bodyPr>
            <a:normAutofit/>
          </a:bodyPr>
          <a:lstStyle/>
          <a:p>
            <a:pPr marL="442913" indent="-442913">
              <a:buFontTx/>
              <a:buAutoNum type="arabicPeriod"/>
            </a:pPr>
            <a:r>
              <a:rPr lang="en-US" sz="3500" dirty="0" smtClean="0"/>
              <a:t>Balanced Binary Search Trees</a:t>
            </a:r>
          </a:p>
          <a:p>
            <a:pPr marL="622300" lvl="1" indent="-265113"/>
            <a:r>
              <a:rPr lang="en-US" dirty="0" smtClean="0"/>
              <a:t>AVL-Tree</a:t>
            </a:r>
          </a:p>
          <a:p>
            <a:pPr marL="622300" lvl="1" indent="-265113"/>
            <a:r>
              <a:rPr lang="en-US" dirty="0" smtClean="0"/>
              <a:t>Red-Black Tree</a:t>
            </a:r>
          </a:p>
          <a:p>
            <a:pPr marL="622300" lvl="1" indent="-265113"/>
            <a:r>
              <a:rPr lang="en-US" dirty="0" smtClean="0"/>
              <a:t>AA-Tree</a:t>
            </a:r>
          </a:p>
          <a:p>
            <a:pPr marL="622300" lvl="1" indent="-265113"/>
            <a:r>
              <a:rPr lang="en-US" dirty="0" smtClean="0"/>
              <a:t>Rope</a:t>
            </a:r>
          </a:p>
          <a:p>
            <a:pPr marL="622300" lvl="1" indent="-265113"/>
            <a:endParaRPr lang="en-US" dirty="0" smtClean="0"/>
          </a:p>
        </p:txBody>
      </p:sp>
      <p:sp>
        <p:nvSpPr>
          <p:cNvPr id="2" name="Slide Number Placeholder 1"/>
          <p:cNvSpPr>
            <a:spLocks noGrp="1"/>
          </p:cNvSpPr>
          <p:nvPr>
            <p:ph type="sldNum" sz="quarter" idx="4"/>
          </p:nvPr>
        </p:nvSpPr>
        <p:spPr>
          <a:xfrm>
            <a:off x="11566412" y="6525002"/>
            <a:ext cx="428822" cy="196477"/>
          </a:xfrm>
        </p:spPr>
        <p:txBody>
          <a:bodyPr/>
          <a:lstStyle/>
          <a:p>
            <a:fld id="{C014DD1E-5D91-48A3-AD6D-45FBA980D106}" type="slidenum">
              <a:rPr lang="en-US" smtClean="0"/>
              <a:pPr/>
              <a:t>2</a:t>
            </a:fld>
            <a:endParaRPr lang="en-US" dirty="0"/>
          </a:p>
        </p:txBody>
      </p:sp>
      <p:pic>
        <p:nvPicPr>
          <p:cNvPr id="4" name="Picture 3"/>
          <p:cNvPicPr>
            <a:picLocks noChangeAspect="1"/>
          </p:cNvPicPr>
          <p:nvPr/>
        </p:nvPicPr>
        <p:blipFill>
          <a:blip r:embed="rId3"/>
          <a:stretch>
            <a:fillRect/>
          </a:stretch>
        </p:blipFill>
        <p:spPr>
          <a:xfrm>
            <a:off x="8558934" y="1295400"/>
            <a:ext cx="2838041" cy="3659449"/>
          </a:xfrm>
          <a:prstGeom prst="rect">
            <a:avLst/>
          </a:prstGeom>
        </p:spPr>
      </p:pic>
      <p:grpSp>
        <p:nvGrpSpPr>
          <p:cNvPr id="7" name="Group 6"/>
          <p:cNvGrpSpPr/>
          <p:nvPr/>
        </p:nvGrpSpPr>
        <p:grpSpPr>
          <a:xfrm>
            <a:off x="5027612" y="4114800"/>
            <a:ext cx="3213449" cy="2316403"/>
            <a:chOff x="3905821" y="2383189"/>
            <a:chExt cx="4520612" cy="3299275"/>
          </a:xfrm>
        </p:grpSpPr>
        <p:pic>
          <p:nvPicPr>
            <p:cNvPr id="5" name="Picture 4"/>
            <p:cNvPicPr>
              <a:picLocks noChangeAspect="1"/>
            </p:cNvPicPr>
            <p:nvPr/>
          </p:nvPicPr>
          <p:blipFill>
            <a:blip r:embed="rId4"/>
            <a:stretch>
              <a:fillRect/>
            </a:stretch>
          </p:blipFill>
          <p:spPr>
            <a:xfrm>
              <a:off x="4951412" y="2383189"/>
              <a:ext cx="3475021" cy="2328874"/>
            </a:xfrm>
            <a:prstGeom prst="rect">
              <a:avLst/>
            </a:prstGeom>
          </p:spPr>
        </p:pic>
        <p:pic>
          <p:nvPicPr>
            <p:cNvPr id="10" name="Picture 9"/>
            <p:cNvPicPr>
              <a:picLocks noChangeAspect="1"/>
            </p:cNvPicPr>
            <p:nvPr/>
          </p:nvPicPr>
          <p:blipFill>
            <a:blip r:embed="rId4"/>
            <a:stretch>
              <a:fillRect/>
            </a:stretch>
          </p:blipFill>
          <p:spPr>
            <a:xfrm>
              <a:off x="3905821" y="3353590"/>
              <a:ext cx="3475021" cy="2328874"/>
            </a:xfrm>
            <a:prstGeom prst="rect">
              <a:avLst/>
            </a:prstGeom>
          </p:spPr>
        </p:pic>
      </p:grpSp>
    </p:spTree>
    <p:extLst>
      <p:ext uri="{BB962C8B-B14F-4D97-AF65-F5344CB8AC3E}">
        <p14:creationId xmlns:p14="http://schemas.microsoft.com/office/powerpoint/2010/main" val="358582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20</a:t>
            </a:fld>
            <a:endParaRPr lang="en-US" dirty="0"/>
          </a:p>
        </p:txBody>
      </p:sp>
      <p:sp>
        <p:nvSpPr>
          <p:cNvPr id="3" name="Content Placeholder 2"/>
          <p:cNvSpPr>
            <a:spLocks noGrp="1"/>
          </p:cNvSpPr>
          <p:nvPr>
            <p:ph idx="1"/>
          </p:nvPr>
        </p:nvSpPr>
        <p:spPr/>
        <p:txBody>
          <a:bodyPr/>
          <a:lstStyle/>
          <a:p>
            <a:r>
              <a:rPr lang="en-US" dirty="0" smtClean="0"/>
              <a:t>Node –  </a:t>
            </a:r>
          </a:p>
          <a:p>
            <a:r>
              <a:rPr lang="en-US" dirty="0" smtClean="0"/>
              <a:t>Parent –  </a:t>
            </a:r>
          </a:p>
          <a:p>
            <a:pPr lvl="1"/>
            <a:r>
              <a:rPr lang="en-US" b="1" noProof="1" smtClean="0">
                <a:solidFill>
                  <a:schemeClr val="tx2">
                    <a:lumMod val="75000"/>
                  </a:schemeClr>
                </a:solidFill>
              </a:rPr>
              <a:t>BF - 1 </a:t>
            </a:r>
            <a:r>
              <a:rPr lang="en-US" noProof="1" smtClean="0"/>
              <a:t>because right subtree</a:t>
            </a:r>
            <a:br>
              <a:rPr lang="en-US" noProof="1" smtClean="0"/>
            </a:br>
            <a:r>
              <a:rPr lang="en-US" noProof="1" smtClean="0"/>
              <a:t>increased height</a:t>
            </a:r>
          </a:p>
          <a:p>
            <a:r>
              <a:rPr lang="en-US" dirty="0" smtClean="0"/>
              <a:t>Go up</a:t>
            </a:r>
          </a:p>
          <a:p>
            <a:endParaRPr lang="en-US" dirty="0"/>
          </a:p>
        </p:txBody>
      </p:sp>
      <p:sp>
        <p:nvSpPr>
          <p:cNvPr id="4" name="Title 3"/>
          <p:cNvSpPr>
            <a:spLocks noGrp="1"/>
          </p:cNvSpPr>
          <p:nvPr>
            <p:ph type="title"/>
          </p:nvPr>
        </p:nvSpPr>
        <p:spPr/>
        <p:txBody>
          <a:bodyPr/>
          <a:lstStyle/>
          <a:p>
            <a:r>
              <a:rPr lang="en-US" dirty="0" smtClean="0"/>
              <a:t>Retracing - #1</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86859" y="4096581"/>
            <a:ext cx="494020"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28320" y="2900137"/>
            <a:ext cx="546967" cy="522102"/>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0</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39"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41"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cxnSp>
        <p:nvCxnSpPr>
          <p:cNvPr id="42" name="Straight Arrow Connector 41"/>
          <p:cNvCxnSpPr/>
          <p:nvPr/>
        </p:nvCxnSpPr>
        <p:spPr>
          <a:xfrm flipV="1">
            <a:off x="7220573" y="2871633"/>
            <a:ext cx="409451" cy="43283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103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21</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b="1" dirty="0" smtClean="0">
                <a:solidFill>
                  <a:schemeClr val="tx2">
                    <a:lumMod val="75000"/>
                  </a:schemeClr>
                </a:solidFill>
              </a:rPr>
              <a:t>BF + 1 </a:t>
            </a:r>
            <a:r>
              <a:rPr lang="en-US" noProof="1" smtClean="0"/>
              <a:t>because left subtree</a:t>
            </a:r>
            <a:br>
              <a:rPr lang="en-US" noProof="1" smtClean="0"/>
            </a:br>
            <a:r>
              <a:rPr lang="en-US" noProof="1" smtClean="0"/>
              <a:t>increased height</a:t>
            </a:r>
          </a:p>
          <a:p>
            <a:r>
              <a:rPr lang="en-US" dirty="0" smtClean="0"/>
              <a:t>Go </a:t>
            </a:r>
            <a:r>
              <a:rPr lang="en-US" dirty="0"/>
              <a:t>up</a:t>
            </a:r>
          </a:p>
          <a:p>
            <a:endParaRPr lang="en-US" dirty="0"/>
          </a:p>
        </p:txBody>
      </p:sp>
      <p:sp>
        <p:nvSpPr>
          <p:cNvPr id="4" name="Title 3"/>
          <p:cNvSpPr>
            <a:spLocks noGrp="1"/>
          </p:cNvSpPr>
          <p:nvPr>
            <p:ph type="title"/>
          </p:nvPr>
        </p:nvSpPr>
        <p:spPr/>
        <p:txBody>
          <a:bodyPr/>
          <a:lstStyle/>
          <a:p>
            <a:r>
              <a:rPr lang="en-US" dirty="0" smtClean="0"/>
              <a:t>Retracing - #2</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cxnSp>
        <p:nvCxnSpPr>
          <p:cNvPr id="42" name="Straight Arrow Connector 41"/>
          <p:cNvCxnSpPr/>
          <p:nvPr/>
        </p:nvCxnSpPr>
        <p:spPr>
          <a:xfrm flipV="1">
            <a:off x="8265385" y="1719117"/>
            <a:ext cx="409451" cy="432832"/>
          </a:xfrm>
          <a:prstGeom prst="straightConnector1">
            <a:avLst/>
          </a:prstGeom>
          <a:ln w="539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541662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22</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b="1" noProof="1" smtClean="0">
                <a:solidFill>
                  <a:schemeClr val="tx2">
                    <a:lumMod val="75000"/>
                  </a:schemeClr>
                </a:solidFill>
              </a:rPr>
              <a:t>BF + 1</a:t>
            </a:r>
            <a:r>
              <a:rPr lang="en-US" noProof="1" smtClean="0"/>
              <a:t> because left subtree</a:t>
            </a:r>
            <a:br>
              <a:rPr lang="en-US" noProof="1" smtClean="0"/>
            </a:br>
            <a:r>
              <a:rPr lang="en-US" noProof="1" smtClean="0"/>
              <a:t>increased height</a:t>
            </a:r>
          </a:p>
          <a:p>
            <a:pPr lvl="1"/>
            <a:r>
              <a:rPr lang="en-US" b="1" dirty="0" smtClean="0">
                <a:solidFill>
                  <a:schemeClr val="tx2">
                    <a:lumMod val="75000"/>
                  </a:schemeClr>
                </a:solidFill>
              </a:rPr>
              <a:t>BF = 2</a:t>
            </a:r>
            <a:r>
              <a:rPr lang="en-US" dirty="0" smtClean="0"/>
              <a:t>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rotate</a:t>
            </a:r>
          </a:p>
          <a:p>
            <a:pPr lvl="1"/>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Follow </a:t>
            </a:r>
            <a:r>
              <a:rPr lang="en-US" noProof="1" smtClean="0">
                <a:solidFill>
                  <a:schemeClr val="tx2">
                    <a:lumMod val="75000"/>
                  </a:schemeClr>
                </a:solidFill>
                <a:effectLst>
                  <a:outerShdw blurRad="38100" dist="38100" dir="2700000" algn="tl">
                    <a:srgbClr val="000000">
                      <a:alpha val="43137"/>
                    </a:srgbClr>
                  </a:outerShdw>
                </a:effectLst>
                <a:cs typeface="Consolas" pitchFamily="49" charset="0"/>
                <a:sym typeface="Wingdings" panose="05000000000000000000" pitchFamily="2" charset="2"/>
              </a:rPr>
              <a:t>Left Left Case</a:t>
            </a:r>
            <a:endParaRPr lang="en-US" dirty="0">
              <a:solidFill>
                <a:schemeClr val="tx2">
                  <a:lumMod val="75000"/>
                </a:schemeClr>
              </a:solidFill>
            </a:endParaRPr>
          </a:p>
          <a:p>
            <a:endParaRPr lang="en-US" dirty="0"/>
          </a:p>
        </p:txBody>
      </p:sp>
      <p:sp>
        <p:nvSpPr>
          <p:cNvPr id="4" name="Title 3"/>
          <p:cNvSpPr>
            <a:spLocks noGrp="1"/>
          </p:cNvSpPr>
          <p:nvPr>
            <p:ph type="title"/>
          </p:nvPr>
        </p:nvSpPr>
        <p:spPr/>
        <p:txBody>
          <a:bodyPr/>
          <a:lstStyle/>
          <a:p>
            <a:r>
              <a:rPr lang="en-US" dirty="0" smtClean="0"/>
              <a:t>Retracing - #3</a:t>
            </a:r>
            <a:endParaRPr lang="en-US" dirty="0"/>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8995888" y="291408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40"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Curved Down Arrow 43"/>
          <p:cNvSpPr/>
          <p:nvPr/>
        </p:nvSpPr>
        <p:spPr>
          <a:xfrm rot="18192067">
            <a:off x="7940587" y="1620116"/>
            <a:ext cx="701899" cy="3500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Tree>
    <p:extLst>
      <p:ext uri="{BB962C8B-B14F-4D97-AF65-F5344CB8AC3E}">
        <p14:creationId xmlns:p14="http://schemas.microsoft.com/office/powerpoint/2010/main" val="72027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23</a:t>
            </a:fld>
            <a:endParaRPr lang="en-US" dirty="0"/>
          </a:p>
        </p:txBody>
      </p:sp>
      <p:sp>
        <p:nvSpPr>
          <p:cNvPr id="3" name="Content Placeholder 2"/>
          <p:cNvSpPr>
            <a:spLocks noGrp="1"/>
          </p:cNvSpPr>
          <p:nvPr>
            <p:ph idx="1"/>
          </p:nvPr>
        </p:nvSpPr>
        <p:spPr/>
        <p:txBody>
          <a:bodyPr/>
          <a:lstStyle/>
          <a:p>
            <a:r>
              <a:rPr lang="en-US" dirty="0"/>
              <a:t>Node –  </a:t>
            </a:r>
          </a:p>
          <a:p>
            <a:r>
              <a:rPr lang="en-US" dirty="0"/>
              <a:t>Parent –  </a:t>
            </a:r>
          </a:p>
          <a:p>
            <a:pPr lvl="1"/>
            <a:r>
              <a:rPr lang="en-US" dirty="0" smtClean="0"/>
              <a:t>       's right child becomes</a:t>
            </a:r>
            <a:br>
              <a:rPr lang="en-US" dirty="0" smtClean="0"/>
            </a:br>
            <a:r>
              <a:rPr lang="en-US" dirty="0" smtClean="0"/>
              <a:t>left child of </a:t>
            </a:r>
          </a:p>
          <a:p>
            <a:pPr lvl="1"/>
            <a:r>
              <a:rPr lang="en-US" dirty="0" smtClean="0"/>
              <a:t>        becomes right child of </a:t>
            </a:r>
          </a:p>
        </p:txBody>
      </p:sp>
      <p:sp>
        <p:nvSpPr>
          <p:cNvPr id="4" name="Title 3"/>
          <p:cNvSpPr>
            <a:spLocks noGrp="1"/>
          </p:cNvSpPr>
          <p:nvPr>
            <p:ph type="title"/>
          </p:nvPr>
        </p:nvSpPr>
        <p:spPr/>
        <p:txBody>
          <a:bodyPr/>
          <a:lstStyle/>
          <a:p>
            <a:r>
              <a:rPr lang="en-US" noProof="1" smtClean="0"/>
              <a:t>Left Left Rotation</a:t>
            </a:r>
            <a:endParaRPr lang="en-US" noProof="1"/>
          </a:p>
        </p:txBody>
      </p:sp>
      <p:sp>
        <p:nvSpPr>
          <p:cNvPr id="5" name="Line 11"/>
          <p:cNvSpPr>
            <a:spLocks noChangeShapeType="1"/>
          </p:cNvSpPr>
          <p:nvPr/>
        </p:nvSpPr>
        <p:spPr bwMode="auto">
          <a:xfrm flipH="1">
            <a:off x="8385270" y="1901962"/>
            <a:ext cx="489750" cy="5116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6" name="Line 12"/>
          <p:cNvSpPr>
            <a:spLocks noChangeShapeType="1"/>
          </p:cNvSpPr>
          <p:nvPr/>
        </p:nvSpPr>
        <p:spPr bwMode="auto">
          <a:xfrm flipH="1">
            <a:off x="7386792" y="3010351"/>
            <a:ext cx="486464" cy="51467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8385270" y="3019740"/>
            <a:ext cx="618949" cy="529571"/>
          </a:xfrm>
          <a:prstGeom prst="line">
            <a:avLst/>
          </a:prstGeom>
          <a:noFill/>
          <a:ln w="38100">
            <a:solidFill>
              <a:schemeClr val="accent5">
                <a:lumMod val="20000"/>
                <a:lumOff val="80000"/>
                <a:alpha val="42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541172" y="1892990"/>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623063" y="3019740"/>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805609" y="1302866"/>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952822" y="232656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7714273" y="2332748"/>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6735612" y="343618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8880689" y="342223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789051" y="345589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6094412" y="454156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7299643" y="4575944"/>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8297167" y="456939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9627598" y="456601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6501820" y="4120790"/>
            <a:ext cx="400005" cy="44452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7386792" y="4128877"/>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8732953" y="413070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9553599" y="409658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6110518" y="4069493"/>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7714098" y="4096581"/>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8390284" y="408693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10091284" y="406383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6704012" y="2903361"/>
            <a:ext cx="480835" cy="522102"/>
          </a:xfrm>
          <a:prstGeom prst="rect">
            <a:avLst/>
          </a:prstGeom>
          <a:noFill/>
        </p:spPr>
        <p:txBody>
          <a:bodyPr wrap="square" rtlCol="0">
            <a:spAutoFit/>
          </a:bodyPr>
          <a:lstStyle/>
          <a:p>
            <a:r>
              <a:rPr lang="en-US" sz="2800" dirty="0" smtClean="0"/>
              <a:t>-1</a:t>
            </a:r>
            <a:endParaRPr lang="en-US" sz="2800" dirty="0"/>
          </a:p>
        </p:txBody>
      </p:sp>
      <p:sp>
        <p:nvSpPr>
          <p:cNvPr id="29" name="TextBox 28"/>
          <p:cNvSpPr txBox="1"/>
          <p:nvPr/>
        </p:nvSpPr>
        <p:spPr>
          <a:xfrm>
            <a:off x="9432564" y="2933794"/>
            <a:ext cx="381000" cy="522102"/>
          </a:xfrm>
          <a:prstGeom prst="rect">
            <a:avLst/>
          </a:prstGeom>
          <a:noFill/>
        </p:spPr>
        <p:txBody>
          <a:bodyPr wrap="square" rtlCol="0">
            <a:spAutoFit/>
          </a:bodyPr>
          <a:lstStyle/>
          <a:p>
            <a:r>
              <a:rPr lang="en-US" sz="2800" dirty="0" smtClean="0"/>
              <a:t>0</a:t>
            </a:r>
            <a:endParaRPr lang="en-US" sz="2800" dirty="0"/>
          </a:p>
        </p:txBody>
      </p:sp>
      <p:sp>
        <p:nvSpPr>
          <p:cNvPr id="30" name="TextBox 29"/>
          <p:cNvSpPr txBox="1"/>
          <p:nvPr/>
        </p:nvSpPr>
        <p:spPr>
          <a:xfrm>
            <a:off x="7701841" y="1819364"/>
            <a:ext cx="381000"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11177736" y="2926062"/>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10048779" y="1769888"/>
            <a:ext cx="493779" cy="523220"/>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8542453" y="828114"/>
            <a:ext cx="381000" cy="522102"/>
          </a:xfrm>
          <a:prstGeom prst="rect">
            <a:avLst/>
          </a:prstGeom>
          <a:noFill/>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6" name="Oval 8"/>
          <p:cNvSpPr>
            <a:spLocks noChangeArrowheads="1"/>
          </p:cNvSpPr>
          <p:nvPr/>
        </p:nvSpPr>
        <p:spPr bwMode="auto">
          <a:xfrm>
            <a:off x="7915498" y="5721040"/>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7939093" y="5268406"/>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7558093" y="5507352"/>
            <a:ext cx="381000" cy="522102"/>
          </a:xfrm>
          <a:prstGeom prst="rect">
            <a:avLst/>
          </a:prstGeom>
          <a:noFill/>
        </p:spPr>
        <p:txBody>
          <a:bodyPr wrap="square" rtlCol="0">
            <a:spAutoFit/>
          </a:bodyPr>
          <a:lstStyle/>
          <a:p>
            <a:r>
              <a:rPr lang="en-US" sz="2800" dirty="0" smtClean="0"/>
              <a:t>0</a:t>
            </a:r>
            <a:endParaRPr lang="en-US" sz="2800" dirty="0"/>
          </a:p>
        </p:txBody>
      </p:sp>
      <p:sp>
        <p:nvSpPr>
          <p:cNvPr id="40" name="Oval 8"/>
          <p:cNvSpPr>
            <a:spLocks noChangeArrowheads="1"/>
          </p:cNvSpPr>
          <p:nvPr/>
        </p:nvSpPr>
        <p:spPr bwMode="auto">
          <a:xfrm>
            <a:off x="2055812" y="120625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8"/>
          <p:cNvSpPr>
            <a:spLocks noChangeArrowheads="1"/>
          </p:cNvSpPr>
          <p:nvPr/>
        </p:nvSpPr>
        <p:spPr bwMode="auto">
          <a:xfrm>
            <a:off x="2208212" y="1901962"/>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Curved Down Arrow 43"/>
          <p:cNvSpPr/>
          <p:nvPr/>
        </p:nvSpPr>
        <p:spPr>
          <a:xfrm rot="18192067">
            <a:off x="7940587" y="1620116"/>
            <a:ext cx="701899" cy="35000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41" name="Line 13"/>
          <p:cNvSpPr>
            <a:spLocks noChangeShapeType="1"/>
          </p:cNvSpPr>
          <p:nvPr/>
        </p:nvSpPr>
        <p:spPr bwMode="auto">
          <a:xfrm>
            <a:off x="9233564" y="2059644"/>
            <a:ext cx="33727" cy="1362592"/>
          </a:xfrm>
          <a:prstGeom prst="line">
            <a:avLst/>
          </a:prstGeom>
          <a:noFill/>
          <a:ln w="38100">
            <a:solidFill>
              <a:schemeClr val="accent5">
                <a:lumMod val="20000"/>
                <a:lumOff val="80000"/>
              </a:schemeClr>
            </a:solidFill>
            <a:prstDash val="sysDash"/>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8"/>
          <p:cNvSpPr>
            <a:spLocks noChangeArrowheads="1"/>
          </p:cNvSpPr>
          <p:nvPr/>
        </p:nvSpPr>
        <p:spPr bwMode="auto">
          <a:xfrm>
            <a:off x="912812" y="2555970"/>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8"/>
          <p:cNvSpPr>
            <a:spLocks noChangeArrowheads="1"/>
          </p:cNvSpPr>
          <p:nvPr/>
        </p:nvSpPr>
        <p:spPr bwMode="auto">
          <a:xfrm>
            <a:off x="2849281" y="3112024"/>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8"/>
          <p:cNvSpPr>
            <a:spLocks noChangeArrowheads="1"/>
          </p:cNvSpPr>
          <p:nvPr/>
        </p:nvSpPr>
        <p:spPr bwMode="auto">
          <a:xfrm>
            <a:off x="912812" y="3669018"/>
            <a:ext cx="597931" cy="556994"/>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8" name="Oval 8"/>
          <p:cNvSpPr>
            <a:spLocks noChangeArrowheads="1"/>
          </p:cNvSpPr>
          <p:nvPr/>
        </p:nvSpPr>
        <p:spPr bwMode="auto">
          <a:xfrm>
            <a:off x="5402361" y="3714247"/>
            <a:ext cx="593593" cy="552953"/>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245906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24</a:t>
            </a:fld>
            <a:endParaRPr lang="en-US" dirty="0"/>
          </a:p>
        </p:txBody>
      </p:sp>
      <p:sp>
        <p:nvSpPr>
          <p:cNvPr id="3" name="Content Placeholder 2"/>
          <p:cNvSpPr>
            <a:spLocks noGrp="1"/>
          </p:cNvSpPr>
          <p:nvPr>
            <p:ph idx="1"/>
          </p:nvPr>
        </p:nvSpPr>
        <p:spPr/>
        <p:txBody>
          <a:bodyPr/>
          <a:lstStyle/>
          <a:p>
            <a:r>
              <a:rPr lang="en-US" dirty="0" smtClean="0"/>
              <a:t>Invalid Balance factor restored</a:t>
            </a:r>
          </a:p>
          <a:p>
            <a:r>
              <a:rPr lang="en-US" noProof="1">
                <a:effectLst>
                  <a:outerShdw blurRad="38100" dist="38100" dir="2700000" algn="tl">
                    <a:srgbClr val="000000">
                      <a:alpha val="43137"/>
                    </a:srgbClr>
                  </a:outerShdw>
                </a:effectLst>
                <a:cs typeface="Consolas" pitchFamily="49" charset="0"/>
                <a:sym typeface="Wingdings" panose="05000000000000000000" pitchFamily="2" charset="2"/>
              </a:rPr>
              <a:t> </a:t>
            </a:r>
            <a:r>
              <a:rPr lang="en-US" dirty="0" smtClean="0"/>
              <a:t>Over</a:t>
            </a:r>
          </a:p>
          <a:p>
            <a:endParaRPr lang="en-US" dirty="0"/>
          </a:p>
          <a:p>
            <a:endParaRPr lang="en-US" dirty="0" smtClean="0"/>
          </a:p>
          <a:p>
            <a:endParaRPr lang="en-US" dirty="0"/>
          </a:p>
          <a:p>
            <a:endParaRPr lang="en-US" dirty="0" smtClean="0"/>
          </a:p>
          <a:p>
            <a:endParaRPr lang="en-US" dirty="0"/>
          </a:p>
          <a:p>
            <a:r>
              <a:rPr lang="en-US" dirty="0"/>
              <a:t>More: </a:t>
            </a:r>
            <a:r>
              <a:rPr lang="en-US" dirty="0">
                <a:hlinkClick r:id="rId2"/>
              </a:rPr>
              <a:t>https://</a:t>
            </a:r>
            <a:r>
              <a:rPr lang="en-US" dirty="0" smtClean="0">
                <a:hlinkClick r:id="rId2"/>
              </a:rPr>
              <a:t>en.wikipedia.org/wiki/AVL_tree</a:t>
            </a:r>
            <a:r>
              <a:rPr lang="en-US" dirty="0" smtClean="0"/>
              <a:t> </a:t>
            </a:r>
          </a:p>
        </p:txBody>
      </p:sp>
      <p:sp>
        <p:nvSpPr>
          <p:cNvPr id="4" name="Title 3"/>
          <p:cNvSpPr>
            <a:spLocks noGrp="1"/>
          </p:cNvSpPr>
          <p:nvPr>
            <p:ph type="title"/>
          </p:nvPr>
        </p:nvSpPr>
        <p:spPr/>
        <p:txBody>
          <a:bodyPr/>
          <a:lstStyle/>
          <a:p>
            <a:r>
              <a:rPr lang="en-US" noProof="1" smtClean="0"/>
              <a:t>Left Left Rotation #2</a:t>
            </a:r>
            <a:endParaRPr lang="en-US" noProof="1"/>
          </a:p>
        </p:txBody>
      </p:sp>
      <p:sp>
        <p:nvSpPr>
          <p:cNvPr id="6" name="Line 12"/>
          <p:cNvSpPr>
            <a:spLocks noChangeShapeType="1"/>
          </p:cNvSpPr>
          <p:nvPr/>
        </p:nvSpPr>
        <p:spPr bwMode="auto">
          <a:xfrm flipH="1">
            <a:off x="5184706" y="2048475"/>
            <a:ext cx="1354910" cy="6029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3"/>
          <p:cNvSpPr>
            <a:spLocks noChangeShapeType="1"/>
          </p:cNvSpPr>
          <p:nvPr/>
        </p:nvSpPr>
        <p:spPr bwMode="auto">
          <a:xfrm>
            <a:off x="7236994" y="2063528"/>
            <a:ext cx="1153653" cy="69208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5"/>
          <p:cNvSpPr>
            <a:spLocks noChangeShapeType="1"/>
          </p:cNvSpPr>
          <p:nvPr/>
        </p:nvSpPr>
        <p:spPr bwMode="auto">
          <a:xfrm>
            <a:off x="9006132" y="3266177"/>
            <a:ext cx="550111" cy="52065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6"/>
          <p:cNvSpPr>
            <a:spLocks noChangeShapeType="1"/>
          </p:cNvSpPr>
          <p:nvPr/>
        </p:nvSpPr>
        <p:spPr bwMode="auto">
          <a:xfrm>
            <a:off x="10088023" y="4392927"/>
            <a:ext cx="400755" cy="47906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Oval 4"/>
          <p:cNvSpPr>
            <a:spLocks noChangeArrowheads="1"/>
          </p:cNvSpPr>
          <p:nvPr/>
        </p:nvSpPr>
        <p:spPr bwMode="auto">
          <a:xfrm>
            <a:off x="8324957" y="2591311"/>
            <a:ext cx="817455" cy="761489"/>
          </a:xfrm>
          <a:prstGeom prst="ellipse">
            <a:avLst/>
          </a:prstGeom>
          <a:solidFill>
            <a:srgbClr val="92D05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p>
        </p:txBody>
      </p:sp>
      <p:sp>
        <p:nvSpPr>
          <p:cNvPr id="11" name="Oval 5"/>
          <p:cNvSpPr>
            <a:spLocks noChangeArrowheads="1"/>
          </p:cNvSpPr>
          <p:nvPr/>
        </p:nvSpPr>
        <p:spPr bwMode="auto">
          <a:xfrm>
            <a:off x="9417782" y="369974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7"/>
          <p:cNvSpPr>
            <a:spLocks noChangeArrowheads="1"/>
          </p:cNvSpPr>
          <p:nvPr/>
        </p:nvSpPr>
        <p:spPr bwMode="auto">
          <a:xfrm>
            <a:off x="6491162" y="1511672"/>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p>
        </p:txBody>
      </p:sp>
      <p:sp>
        <p:nvSpPr>
          <p:cNvPr id="13" name="Oval 8"/>
          <p:cNvSpPr>
            <a:spLocks noChangeArrowheads="1"/>
          </p:cNvSpPr>
          <p:nvPr/>
        </p:nvSpPr>
        <p:spPr bwMode="auto">
          <a:xfrm>
            <a:off x="4570412" y="2581299"/>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9"/>
          <p:cNvSpPr>
            <a:spLocks noChangeArrowheads="1"/>
          </p:cNvSpPr>
          <p:nvPr/>
        </p:nvSpPr>
        <p:spPr bwMode="auto">
          <a:xfrm>
            <a:off x="7575139" y="3681929"/>
            <a:ext cx="815508"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10"/>
          <p:cNvSpPr>
            <a:spLocks noChangeArrowheads="1"/>
          </p:cNvSpPr>
          <p:nvPr/>
        </p:nvSpPr>
        <p:spPr bwMode="auto">
          <a:xfrm>
            <a:off x="10254011" y="48290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26</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8"/>
          <p:cNvSpPr>
            <a:spLocks noChangeArrowheads="1"/>
          </p:cNvSpPr>
          <p:nvPr/>
        </p:nvSpPr>
        <p:spPr bwMode="auto">
          <a:xfrm>
            <a:off x="3892326" y="368667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8"/>
          <p:cNvSpPr>
            <a:spLocks noChangeArrowheads="1"/>
          </p:cNvSpPr>
          <p:nvPr/>
        </p:nvSpPr>
        <p:spPr bwMode="auto">
          <a:xfrm>
            <a:off x="5097557" y="3721057"/>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10</a:t>
            </a:r>
          </a:p>
        </p:txBody>
      </p:sp>
      <p:sp>
        <p:nvSpPr>
          <p:cNvPr id="18" name="Oval 8"/>
          <p:cNvSpPr>
            <a:spLocks noChangeArrowheads="1"/>
          </p:cNvSpPr>
          <p:nvPr/>
        </p:nvSpPr>
        <p:spPr bwMode="auto">
          <a:xfrm>
            <a:off x="6991617" y="482908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9" name="Oval 8"/>
          <p:cNvSpPr>
            <a:spLocks noChangeArrowheads="1"/>
          </p:cNvSpPr>
          <p:nvPr/>
        </p:nvSpPr>
        <p:spPr bwMode="auto">
          <a:xfrm>
            <a:off x="8322048" y="4825706"/>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Line 12"/>
          <p:cNvSpPr>
            <a:spLocks noChangeShapeType="1"/>
          </p:cNvSpPr>
          <p:nvPr/>
        </p:nvSpPr>
        <p:spPr bwMode="auto">
          <a:xfrm flipH="1">
            <a:off x="4299734" y="3214607"/>
            <a:ext cx="368194" cy="49582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a:off x="5184706" y="3273990"/>
            <a:ext cx="253308" cy="4364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2"/>
          <p:cNvSpPr>
            <a:spLocks noChangeShapeType="1"/>
          </p:cNvSpPr>
          <p:nvPr/>
        </p:nvSpPr>
        <p:spPr bwMode="auto">
          <a:xfrm flipH="1">
            <a:off x="7427403" y="4390392"/>
            <a:ext cx="325027" cy="44524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2"/>
          <p:cNvSpPr>
            <a:spLocks noChangeShapeType="1"/>
          </p:cNvSpPr>
          <p:nvPr/>
        </p:nvSpPr>
        <p:spPr bwMode="auto">
          <a:xfrm>
            <a:off x="8248049" y="4356271"/>
            <a:ext cx="410366" cy="4694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TextBox 23"/>
          <p:cNvSpPr txBox="1"/>
          <p:nvPr/>
        </p:nvSpPr>
        <p:spPr>
          <a:xfrm>
            <a:off x="3908432" y="3214606"/>
            <a:ext cx="381000" cy="522102"/>
          </a:xfrm>
          <a:prstGeom prst="rect">
            <a:avLst/>
          </a:prstGeom>
          <a:noFill/>
        </p:spPr>
        <p:txBody>
          <a:bodyPr wrap="square" rtlCol="0">
            <a:spAutoFit/>
          </a:bodyPr>
          <a:lstStyle/>
          <a:p>
            <a:r>
              <a:rPr lang="en-US" sz="2800" dirty="0" smtClean="0"/>
              <a:t>0</a:t>
            </a:r>
            <a:endParaRPr lang="en-US" sz="2800" dirty="0"/>
          </a:p>
        </p:txBody>
      </p:sp>
      <p:sp>
        <p:nvSpPr>
          <p:cNvPr id="25" name="TextBox 24"/>
          <p:cNvSpPr txBox="1"/>
          <p:nvPr/>
        </p:nvSpPr>
        <p:spPr>
          <a:xfrm>
            <a:off x="5512012" y="3241694"/>
            <a:ext cx="555837" cy="523220"/>
          </a:xfrm>
          <a:prstGeom prst="rect">
            <a:avLst/>
          </a:prstGeom>
          <a:noFill/>
        </p:spPr>
        <p:txBody>
          <a:bodyPr wrap="square" rtlCol="0">
            <a:spAutoFit/>
          </a:bodyPr>
          <a:lstStyle/>
          <a:p>
            <a:r>
              <a:rPr lang="en-US" sz="2800" dirty="0" smtClean="0"/>
              <a:t>-1</a:t>
            </a:r>
            <a:endParaRPr lang="en-US" sz="2800" dirty="0"/>
          </a:p>
        </p:txBody>
      </p:sp>
      <p:sp>
        <p:nvSpPr>
          <p:cNvPr id="26" name="TextBox 25"/>
          <p:cNvSpPr txBox="1"/>
          <p:nvPr/>
        </p:nvSpPr>
        <p:spPr>
          <a:xfrm>
            <a:off x="7084734" y="4346627"/>
            <a:ext cx="381000" cy="522102"/>
          </a:xfrm>
          <a:prstGeom prst="rect">
            <a:avLst/>
          </a:prstGeom>
          <a:noFill/>
        </p:spPr>
        <p:txBody>
          <a:bodyPr wrap="square" rtlCol="0">
            <a:spAutoFit/>
          </a:bodyPr>
          <a:lstStyle/>
          <a:p>
            <a:r>
              <a:rPr lang="en-US" sz="2800" dirty="0" smtClean="0"/>
              <a:t>0</a:t>
            </a:r>
            <a:endParaRPr lang="en-US" sz="2800" dirty="0"/>
          </a:p>
        </p:txBody>
      </p:sp>
      <p:sp>
        <p:nvSpPr>
          <p:cNvPr id="27" name="TextBox 26"/>
          <p:cNvSpPr txBox="1"/>
          <p:nvPr/>
        </p:nvSpPr>
        <p:spPr>
          <a:xfrm>
            <a:off x="8785734" y="4323523"/>
            <a:ext cx="381000" cy="522102"/>
          </a:xfrm>
          <a:prstGeom prst="rect">
            <a:avLst/>
          </a:prstGeom>
          <a:noFill/>
        </p:spPr>
        <p:txBody>
          <a:bodyPr wrap="square" rtlCol="0">
            <a:spAutoFit/>
          </a:bodyPr>
          <a:lstStyle/>
          <a:p>
            <a:r>
              <a:rPr lang="en-US" sz="2800" dirty="0" smtClean="0"/>
              <a:t>0</a:t>
            </a:r>
            <a:endParaRPr lang="en-US" sz="2800" dirty="0"/>
          </a:p>
        </p:txBody>
      </p:sp>
      <p:sp>
        <p:nvSpPr>
          <p:cNvPr id="28" name="TextBox 27"/>
          <p:cNvSpPr txBox="1"/>
          <p:nvPr/>
        </p:nvSpPr>
        <p:spPr>
          <a:xfrm>
            <a:off x="4501926" y="2048474"/>
            <a:ext cx="480835" cy="522102"/>
          </a:xfrm>
          <a:prstGeom prst="rect">
            <a:avLst/>
          </a:prstGeom>
          <a:noFill/>
        </p:spPr>
        <p:txBody>
          <a:bodyPr wrap="square" rtlCol="0">
            <a:spAutoFit/>
          </a:bodyPr>
          <a:lstStyle/>
          <a:p>
            <a:r>
              <a:rPr lang="en-US" sz="2800" dirty="0" smtClean="0"/>
              <a:t>-1</a:t>
            </a:r>
            <a:endParaRPr lang="en-US" sz="2800" dirty="0"/>
          </a:p>
        </p:txBody>
      </p:sp>
      <p:sp>
        <p:nvSpPr>
          <p:cNvPr id="31" name="TextBox 30"/>
          <p:cNvSpPr txBox="1"/>
          <p:nvPr/>
        </p:nvSpPr>
        <p:spPr>
          <a:xfrm>
            <a:off x="8976234" y="2216430"/>
            <a:ext cx="381000" cy="522102"/>
          </a:xfrm>
          <a:prstGeom prst="rect">
            <a:avLst/>
          </a:prstGeom>
          <a:noFill/>
        </p:spPr>
        <p:txBody>
          <a:bodyPr wrap="square" rtlCol="0">
            <a:spAutoFit/>
          </a:bodyPr>
          <a:lstStyle/>
          <a:p>
            <a:r>
              <a:rPr lang="en-US" sz="2800" dirty="0" smtClean="0"/>
              <a:t>0</a:t>
            </a:r>
            <a:endParaRPr lang="en-US" sz="2800" dirty="0"/>
          </a:p>
        </p:txBody>
      </p:sp>
      <p:sp>
        <p:nvSpPr>
          <p:cNvPr id="32" name="TextBox 31"/>
          <p:cNvSpPr txBox="1"/>
          <p:nvPr/>
        </p:nvSpPr>
        <p:spPr>
          <a:xfrm>
            <a:off x="9513739" y="3143075"/>
            <a:ext cx="493779" cy="523220"/>
          </a:xfrm>
          <a:prstGeom prst="rect">
            <a:avLst/>
          </a:prstGeom>
          <a:noFill/>
        </p:spPr>
        <p:txBody>
          <a:bodyPr wrap="square" rtlCol="0">
            <a:spAutoFit/>
          </a:bodyPr>
          <a:lstStyle/>
          <a:p>
            <a:r>
              <a:rPr lang="en-US" sz="2800" dirty="0" smtClean="0"/>
              <a:t>-1</a:t>
            </a:r>
            <a:endParaRPr lang="en-US" sz="2800" dirty="0"/>
          </a:p>
        </p:txBody>
      </p:sp>
      <p:sp>
        <p:nvSpPr>
          <p:cNvPr id="36" name="Oval 8"/>
          <p:cNvSpPr>
            <a:spLocks noChangeArrowheads="1"/>
          </p:cNvSpPr>
          <p:nvPr/>
        </p:nvSpPr>
        <p:spPr bwMode="auto">
          <a:xfrm>
            <a:off x="5713412" y="4866153"/>
            <a:ext cx="817455" cy="761489"/>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p>
        </p:txBody>
      </p:sp>
      <p:sp>
        <p:nvSpPr>
          <p:cNvPr id="37" name="Line 12"/>
          <p:cNvSpPr>
            <a:spLocks noChangeShapeType="1"/>
          </p:cNvSpPr>
          <p:nvPr/>
        </p:nvSpPr>
        <p:spPr bwMode="auto">
          <a:xfrm>
            <a:off x="5737007" y="4413519"/>
            <a:ext cx="252003" cy="45918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TextBox 37"/>
          <p:cNvSpPr txBox="1"/>
          <p:nvPr/>
        </p:nvSpPr>
        <p:spPr>
          <a:xfrm>
            <a:off x="5356007" y="4652465"/>
            <a:ext cx="381000" cy="522102"/>
          </a:xfrm>
          <a:prstGeom prst="rect">
            <a:avLst/>
          </a:prstGeom>
          <a:noFill/>
        </p:spPr>
        <p:txBody>
          <a:bodyPr wrap="square" rtlCol="0">
            <a:spAutoFit/>
          </a:bodyPr>
          <a:lstStyle/>
          <a:p>
            <a:r>
              <a:rPr lang="en-US" sz="2800" dirty="0" smtClean="0"/>
              <a:t>0</a:t>
            </a:r>
            <a:endParaRPr lang="en-US" sz="2800" dirty="0"/>
          </a:p>
        </p:txBody>
      </p:sp>
      <p:sp>
        <p:nvSpPr>
          <p:cNvPr id="49" name="TextBox 48"/>
          <p:cNvSpPr txBox="1"/>
          <p:nvPr/>
        </p:nvSpPr>
        <p:spPr>
          <a:xfrm>
            <a:off x="6703734" y="933420"/>
            <a:ext cx="381000" cy="522102"/>
          </a:xfrm>
          <a:prstGeom prst="rect">
            <a:avLst/>
          </a:prstGeom>
          <a:noFill/>
        </p:spPr>
        <p:txBody>
          <a:bodyPr wrap="square" rtlCol="0">
            <a:spAutoFit/>
          </a:bodyPr>
          <a:lstStyle/>
          <a:p>
            <a:r>
              <a:rPr lang="en-US" sz="2800" dirty="0" smtClean="0"/>
              <a:t>0</a:t>
            </a:r>
            <a:endParaRPr lang="en-US" sz="2800" dirty="0"/>
          </a:p>
        </p:txBody>
      </p:sp>
      <p:sp>
        <p:nvSpPr>
          <p:cNvPr id="50" name="Line 12"/>
          <p:cNvSpPr>
            <a:spLocks noChangeShapeType="1"/>
          </p:cNvSpPr>
          <p:nvPr/>
        </p:nvSpPr>
        <p:spPr bwMode="auto">
          <a:xfrm flipH="1">
            <a:off x="8128203" y="3283400"/>
            <a:ext cx="371848" cy="4358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TextBox 50"/>
          <p:cNvSpPr txBox="1"/>
          <p:nvPr/>
        </p:nvSpPr>
        <p:spPr>
          <a:xfrm>
            <a:off x="10689385" y="4303601"/>
            <a:ext cx="381000" cy="522102"/>
          </a:xfrm>
          <a:prstGeom prst="rect">
            <a:avLst/>
          </a:prstGeom>
          <a:noFill/>
        </p:spPr>
        <p:txBody>
          <a:bodyPr wrap="square" rtlCol="0">
            <a:spAutoFit/>
          </a:bodyPr>
          <a:lstStyle/>
          <a:p>
            <a:r>
              <a:rPr lang="en-US" sz="2800" dirty="0" smtClean="0"/>
              <a:t>0</a:t>
            </a:r>
            <a:endParaRPr lang="en-US" sz="2800" dirty="0"/>
          </a:p>
        </p:txBody>
      </p:sp>
      <p:sp>
        <p:nvSpPr>
          <p:cNvPr id="52" name="TextBox 51"/>
          <p:cNvSpPr txBox="1"/>
          <p:nvPr/>
        </p:nvSpPr>
        <p:spPr>
          <a:xfrm>
            <a:off x="7267538" y="3194308"/>
            <a:ext cx="381000" cy="522102"/>
          </a:xfrm>
          <a:prstGeom prst="rect">
            <a:avLst/>
          </a:prstGeom>
          <a:noFill/>
        </p:spPr>
        <p:txBody>
          <a:bodyPr wrap="square" rtlCol="0">
            <a:spAutoFit/>
          </a:bodyPr>
          <a:lstStyle/>
          <a:p>
            <a:r>
              <a:rPr lang="en-US" sz="2800" dirty="0" smtClean="0"/>
              <a:t>0</a:t>
            </a:r>
            <a:endParaRPr lang="en-US" sz="2800" dirty="0"/>
          </a:p>
        </p:txBody>
      </p:sp>
    </p:spTree>
    <p:extLst>
      <p:ext uri="{BB962C8B-B14F-4D97-AF65-F5344CB8AC3E}">
        <p14:creationId xmlns:p14="http://schemas.microsoft.com/office/powerpoint/2010/main" val="1442160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267200"/>
            <a:ext cx="10363200" cy="820600"/>
          </a:xfrm>
        </p:spPr>
        <p:txBody>
          <a:bodyPr/>
          <a:lstStyle/>
          <a:p>
            <a:r>
              <a:rPr lang="en-US" dirty="0" smtClean="0"/>
              <a:t>Lab Exercise</a:t>
            </a:r>
            <a:endParaRPr lang="en-US" dirty="0"/>
          </a:p>
        </p:txBody>
      </p:sp>
      <p:sp>
        <p:nvSpPr>
          <p:cNvPr id="6" name="Text Placeholder 5"/>
          <p:cNvSpPr>
            <a:spLocks noGrp="1"/>
          </p:cNvSpPr>
          <p:nvPr>
            <p:ph type="body" idx="1"/>
          </p:nvPr>
        </p:nvSpPr>
        <p:spPr>
          <a:xfrm>
            <a:off x="912813" y="5029200"/>
            <a:ext cx="10363200" cy="1339204"/>
          </a:xfrm>
        </p:spPr>
        <p:txBody>
          <a:bodyPr/>
          <a:lstStyle/>
          <a:p>
            <a:pPr>
              <a:spcAft>
                <a:spcPts val="0"/>
              </a:spcAft>
            </a:pPr>
            <a:r>
              <a:rPr lang="en-US" dirty="0" smtClean="0"/>
              <a:t>AVL Tree Implementation</a:t>
            </a:r>
          </a:p>
          <a:p>
            <a:r>
              <a:rPr lang="en-US" dirty="0" smtClean="0"/>
              <a:t>(Insertion + Search)</a:t>
            </a:r>
            <a:endParaRPr lang="en-US" dirty="0"/>
          </a:p>
        </p:txBody>
      </p:sp>
      <p:pic>
        <p:nvPicPr>
          <p:cNvPr id="3" name="Picture 2"/>
          <p:cNvPicPr>
            <a:picLocks noChangeAspect="1"/>
          </p:cNvPicPr>
          <p:nvPr/>
        </p:nvPicPr>
        <p:blipFill rotWithShape="1">
          <a:blip r:embed="rId2"/>
          <a:srcRect l="32000" t="51778" r="40500" b="12667"/>
          <a:stretch/>
        </p:blipFill>
        <p:spPr>
          <a:xfrm>
            <a:off x="1446212" y="1143000"/>
            <a:ext cx="4191000" cy="3048000"/>
          </a:xfrm>
          <a:prstGeom prst="rect">
            <a:avLst/>
          </a:prstGeom>
          <a:scene3d>
            <a:camera prst="perspectiveContrastingRightFacing"/>
            <a:lightRig rig="threePt" dir="t"/>
          </a:scene3d>
        </p:spPr>
      </p:pic>
      <p:pic>
        <p:nvPicPr>
          <p:cNvPr id="8" name="Picture 7"/>
          <p:cNvPicPr>
            <a:picLocks noChangeAspect="1"/>
          </p:cNvPicPr>
          <p:nvPr/>
        </p:nvPicPr>
        <p:blipFill rotWithShape="1">
          <a:blip r:embed="rId3"/>
          <a:srcRect l="30001" t="38444" r="28499" b="18889"/>
          <a:stretch/>
        </p:blipFill>
        <p:spPr>
          <a:xfrm>
            <a:off x="5622924" y="1365423"/>
            <a:ext cx="5029200" cy="2908453"/>
          </a:xfrm>
          <a:prstGeom prst="rect">
            <a:avLst/>
          </a:prstGeom>
          <a:scene3d>
            <a:camera prst="isometricOffAxis2Left"/>
            <a:lightRig rig="threePt" dir="t"/>
          </a:scene3d>
        </p:spPr>
      </p:pic>
    </p:spTree>
    <p:extLst>
      <p:ext uri="{BB962C8B-B14F-4D97-AF65-F5344CB8AC3E}">
        <p14:creationId xmlns:p14="http://schemas.microsoft.com/office/powerpoint/2010/main" val="134711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26</a:t>
            </a:fld>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hlinkClick r:id="rId2"/>
              </a:rPr>
              <a:t>Red-Black tree</a:t>
            </a:r>
            <a:r>
              <a:rPr lang="en-US" dirty="0" smtClean="0"/>
              <a:t> – binary search tree with red and black nodes</a:t>
            </a:r>
          </a:p>
          <a:p>
            <a:pPr lvl="1">
              <a:lnSpc>
                <a:spcPct val="110000"/>
              </a:lnSpc>
            </a:pPr>
            <a:r>
              <a:rPr lang="en-US" dirty="0" smtClean="0"/>
              <a:t>Not perfectly balanced, but has height of </a:t>
            </a:r>
            <a:r>
              <a:rPr lang="en-US" sz="3000" b="1" dirty="0" smtClean="0">
                <a:solidFill>
                  <a:schemeClr val="tx2">
                    <a:lumMod val="75000"/>
                  </a:schemeClr>
                </a:solidFill>
                <a:latin typeface="Consolas" panose="020B0609020204030204" pitchFamily="49" charset="0"/>
                <a:cs typeface="Consolas" panose="020B0609020204030204" pitchFamily="49" charset="0"/>
              </a:rPr>
              <a:t>O(log n)</a:t>
            </a:r>
          </a:p>
          <a:p>
            <a:pPr lvl="1">
              <a:lnSpc>
                <a:spcPct val="110000"/>
              </a:lnSpc>
            </a:pPr>
            <a:r>
              <a:rPr lang="en-US" dirty="0" smtClean="0"/>
              <a:t>Used in C# and Java</a:t>
            </a:r>
          </a:p>
          <a:p>
            <a:pPr lvl="1">
              <a:lnSpc>
                <a:spcPct val="110000"/>
              </a:lnSpc>
            </a:pPr>
            <a:r>
              <a:rPr lang="en-US" dirty="0" smtClean="0"/>
              <a:t>See the </a:t>
            </a:r>
            <a:r>
              <a:rPr lang="en-US" dirty="0" smtClean="0">
                <a:hlinkClick r:id="rId3"/>
              </a:rPr>
              <a:t>visualization</a:t>
            </a:r>
            <a:endParaRPr lang="bg-BG" dirty="0" smtClean="0"/>
          </a:p>
          <a:p>
            <a:pPr>
              <a:lnSpc>
                <a:spcPct val="110000"/>
              </a:lnSpc>
            </a:pPr>
            <a:r>
              <a:rPr lang="en-US" dirty="0" smtClean="0"/>
              <a:t>AVL vs. Red-Black</a:t>
            </a:r>
            <a:endParaRPr lang="bg-BG" dirty="0" smtClean="0"/>
          </a:p>
          <a:p>
            <a:pPr lvl="1">
              <a:lnSpc>
                <a:spcPct val="110000"/>
              </a:lnSpc>
            </a:pPr>
            <a:r>
              <a:rPr lang="en-US" dirty="0" smtClean="0"/>
              <a:t>AVL has faster search</a:t>
            </a:r>
            <a:br>
              <a:rPr lang="en-US" dirty="0" smtClean="0"/>
            </a:br>
            <a:r>
              <a:rPr lang="en-US" dirty="0" smtClean="0"/>
              <a:t>(it is better balanced)</a:t>
            </a:r>
          </a:p>
          <a:p>
            <a:pPr lvl="1">
              <a:lnSpc>
                <a:spcPct val="110000"/>
              </a:lnSpc>
            </a:pPr>
            <a:r>
              <a:rPr lang="en-US" dirty="0" smtClean="0"/>
              <a:t>Red-Black has faster</a:t>
            </a:r>
            <a:br>
              <a:rPr lang="en-US" dirty="0" smtClean="0"/>
            </a:br>
            <a:r>
              <a:rPr lang="en-US" dirty="0" smtClean="0"/>
              <a:t>insert / delete</a:t>
            </a:r>
            <a:endParaRPr lang="en-US" dirty="0"/>
          </a:p>
        </p:txBody>
      </p:sp>
      <p:sp>
        <p:nvSpPr>
          <p:cNvPr id="4" name="Title 3"/>
          <p:cNvSpPr>
            <a:spLocks noGrp="1"/>
          </p:cNvSpPr>
          <p:nvPr>
            <p:ph type="title"/>
          </p:nvPr>
        </p:nvSpPr>
        <p:spPr/>
        <p:txBody>
          <a:bodyPr/>
          <a:lstStyle/>
          <a:p>
            <a:r>
              <a:rPr lang="en-US" dirty="0" smtClean="0"/>
              <a:t>Red-Black Tree</a:t>
            </a:r>
            <a:endParaRPr lang="en-US" dirty="0"/>
          </a:p>
        </p:txBody>
      </p:sp>
      <p:pic>
        <p:nvPicPr>
          <p:cNvPr id="5122" name="Picture 2" descr="Diagram of binary tree. The black root node has two red children and four black grandchildren. The child nodes of the grandchildren are black nil pointers or red nodes with black nil pointers.">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0" t="-2628" r="-1010" b="-2628"/>
          <a:stretch/>
        </p:blipFill>
        <p:spPr bwMode="auto">
          <a:xfrm>
            <a:off x="4977613" y="2610657"/>
            <a:ext cx="6754504" cy="3358955"/>
          </a:xfrm>
          <a:prstGeom prst="roundRect">
            <a:avLst>
              <a:gd name="adj" fmla="val 2187"/>
            </a:avLst>
          </a:prstGeom>
          <a:solidFill>
            <a:schemeClr val="tx1"/>
          </a:solidFill>
        </p:spPr>
      </p:pic>
      <p:sp>
        <p:nvSpPr>
          <p:cNvPr id="5" name="TextBox 4"/>
          <p:cNvSpPr txBox="1"/>
          <p:nvPr/>
        </p:nvSpPr>
        <p:spPr>
          <a:xfrm>
            <a:off x="8609012" y="6083934"/>
            <a:ext cx="3810000" cy="523220"/>
          </a:xfrm>
          <a:prstGeom prst="rect">
            <a:avLst/>
          </a:prstGeom>
          <a:noFill/>
        </p:spPr>
        <p:txBody>
          <a:bodyPr wrap="square" rtlCol="0">
            <a:spAutoFit/>
          </a:bodyPr>
          <a:lstStyle/>
          <a:p>
            <a:r>
              <a:rPr lang="en-US" sz="2800" dirty="0" smtClean="0">
                <a:hlinkClick r:id="rId5"/>
              </a:rPr>
              <a:t>Red-Black tree proof</a:t>
            </a:r>
            <a:endParaRPr lang="en-US" sz="2800" dirty="0"/>
          </a:p>
        </p:txBody>
      </p:sp>
    </p:spTree>
    <p:extLst>
      <p:ext uri="{BB962C8B-B14F-4D97-AF65-F5344CB8AC3E}">
        <p14:creationId xmlns:p14="http://schemas.microsoft.com/office/powerpoint/2010/main" val="495733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27</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 node is either red or black</a:t>
            </a:r>
          </a:p>
          <a:p>
            <a:pPr marL="514350" indent="-514350">
              <a:buFont typeface="+mj-lt"/>
              <a:buAutoNum type="arabicPeriod"/>
            </a:pPr>
            <a:r>
              <a:rPr lang="en-US" dirty="0" smtClean="0"/>
              <a:t>The root is black</a:t>
            </a:r>
          </a:p>
          <a:p>
            <a:pPr marL="514350" indent="-514350">
              <a:buFont typeface="+mj-lt"/>
              <a:buAutoNum type="arabicPeriod"/>
            </a:pPr>
            <a:r>
              <a:rPr lang="en-US" dirty="0" smtClean="0"/>
              <a:t>All leaves (       ) are black</a:t>
            </a:r>
          </a:p>
          <a:p>
            <a:pPr marL="514350" indent="-514350">
              <a:buFont typeface="+mj-lt"/>
              <a:buAutoNum type="arabicPeriod"/>
            </a:pPr>
            <a:r>
              <a:rPr lang="en-US" dirty="0" smtClean="0"/>
              <a:t>If a node is red, then both</a:t>
            </a:r>
            <a:br>
              <a:rPr lang="en-US" dirty="0" smtClean="0"/>
            </a:br>
            <a:r>
              <a:rPr lang="en-US" dirty="0" smtClean="0"/>
              <a:t>its children are black</a:t>
            </a:r>
          </a:p>
          <a:p>
            <a:pPr marL="514350" indent="-514350">
              <a:buFont typeface="+mj-lt"/>
              <a:buAutoNum type="arabicPeriod"/>
            </a:pPr>
            <a:r>
              <a:rPr lang="en-US" dirty="0" smtClean="0"/>
              <a:t>Every path from a given node to its descendant leaf nodes contains the same number of black nodes</a:t>
            </a:r>
          </a:p>
          <a:p>
            <a:pPr lvl="1"/>
            <a:r>
              <a:rPr lang="en-US" dirty="0" smtClean="0"/>
              <a:t>E.g. All paths from         have </a:t>
            </a:r>
            <a:r>
              <a:rPr lang="en-US" smtClean="0"/>
              <a:t>exactly 1 black node</a:t>
            </a: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a:p>
        </p:txBody>
      </p:sp>
      <p:sp>
        <p:nvSpPr>
          <p:cNvPr id="4" name="Title 3"/>
          <p:cNvSpPr>
            <a:spLocks noGrp="1"/>
          </p:cNvSpPr>
          <p:nvPr>
            <p:ph type="title"/>
          </p:nvPr>
        </p:nvSpPr>
        <p:spPr/>
        <p:txBody>
          <a:bodyPr/>
          <a:lstStyle/>
          <a:p>
            <a:r>
              <a:rPr lang="en-US" dirty="0" smtClean="0"/>
              <a:t>Red-Black Tree Properties</a:t>
            </a:r>
            <a:endParaRPr lang="en-US" dirty="0"/>
          </a:p>
        </p:txBody>
      </p:sp>
      <p:grpSp>
        <p:nvGrpSpPr>
          <p:cNvPr id="47" name="Group 46"/>
          <p:cNvGrpSpPr/>
          <p:nvPr/>
        </p:nvGrpSpPr>
        <p:grpSpPr>
          <a:xfrm>
            <a:off x="5732187" y="990600"/>
            <a:ext cx="6333900" cy="3116082"/>
            <a:chOff x="502438" y="1145273"/>
            <a:chExt cx="9551557" cy="5130881"/>
          </a:xfrm>
        </p:grpSpPr>
        <p:sp>
          <p:nvSpPr>
            <p:cNvPr id="6" name="Line 11"/>
            <p:cNvSpPr>
              <a:spLocks noChangeShapeType="1"/>
            </p:cNvSpPr>
            <p:nvPr/>
          </p:nvSpPr>
          <p:spPr bwMode="auto">
            <a:xfrm flipH="1">
              <a:off x="2665411" y="1717931"/>
              <a:ext cx="1641071" cy="37251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7" name="Line 12"/>
            <p:cNvSpPr>
              <a:spLocks noChangeShapeType="1"/>
            </p:cNvSpPr>
            <p:nvPr/>
          </p:nvSpPr>
          <p:spPr bwMode="auto">
            <a:xfrm flipH="1">
              <a:off x="1559648" y="2594555"/>
              <a:ext cx="515704" cy="699832"/>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8" name="Line 13"/>
            <p:cNvSpPr>
              <a:spLocks noChangeShapeType="1"/>
            </p:cNvSpPr>
            <p:nvPr/>
          </p:nvSpPr>
          <p:spPr bwMode="auto">
            <a:xfrm>
              <a:off x="2770777" y="2605698"/>
              <a:ext cx="609128" cy="68868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5"/>
            <p:cNvSpPr>
              <a:spLocks noChangeShapeType="1"/>
            </p:cNvSpPr>
            <p:nvPr/>
          </p:nvSpPr>
          <p:spPr bwMode="auto">
            <a:xfrm>
              <a:off x="5018837" y="1706787"/>
              <a:ext cx="1876906" cy="38365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6"/>
            <p:cNvSpPr>
              <a:spLocks noChangeShapeType="1"/>
            </p:cNvSpPr>
            <p:nvPr/>
          </p:nvSpPr>
          <p:spPr bwMode="auto">
            <a:xfrm flipH="1">
              <a:off x="6170611" y="2627800"/>
              <a:ext cx="624389" cy="70122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1" name="Oval 4"/>
            <p:cNvSpPr>
              <a:spLocks noChangeArrowheads="1"/>
            </p:cNvSpPr>
            <p:nvPr/>
          </p:nvSpPr>
          <p:spPr bwMode="auto">
            <a:xfrm>
              <a:off x="4246791" y="1145273"/>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2" name="Oval 5"/>
            <p:cNvSpPr>
              <a:spLocks noChangeArrowheads="1"/>
            </p:cNvSpPr>
            <p:nvPr/>
          </p:nvSpPr>
          <p:spPr bwMode="auto">
            <a:xfrm>
              <a:off x="6708390" y="2011929"/>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3" name="Oval 7"/>
            <p:cNvSpPr>
              <a:spLocks noChangeArrowheads="1"/>
            </p:cNvSpPr>
            <p:nvPr/>
          </p:nvSpPr>
          <p:spPr bwMode="auto">
            <a:xfrm>
              <a:off x="2027779" y="2011929"/>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a:t>
              </a:r>
            </a:p>
          </p:txBody>
        </p:sp>
        <p:sp>
          <p:nvSpPr>
            <p:cNvPr id="14" name="Oval 8"/>
            <p:cNvSpPr>
              <a:spLocks noChangeArrowheads="1"/>
            </p:cNvSpPr>
            <p:nvPr/>
          </p:nvSpPr>
          <p:spPr bwMode="auto">
            <a:xfrm>
              <a:off x="1047457" y="3269394"/>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5" name="Oval 9"/>
            <p:cNvSpPr>
              <a:spLocks noChangeArrowheads="1"/>
            </p:cNvSpPr>
            <p:nvPr/>
          </p:nvSpPr>
          <p:spPr bwMode="auto">
            <a:xfrm>
              <a:off x="3072127" y="3277653"/>
              <a:ext cx="815508"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11</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6" name="Oval 10"/>
            <p:cNvSpPr>
              <a:spLocks noChangeArrowheads="1"/>
            </p:cNvSpPr>
            <p:nvPr/>
          </p:nvSpPr>
          <p:spPr bwMode="auto">
            <a:xfrm>
              <a:off x="5635941" y="3329023"/>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p>
          </p:txBody>
        </p:sp>
        <p:sp>
          <p:nvSpPr>
            <p:cNvPr id="17" name="Oval 8"/>
            <p:cNvSpPr>
              <a:spLocks noChangeArrowheads="1"/>
            </p:cNvSpPr>
            <p:nvPr/>
          </p:nvSpPr>
          <p:spPr bwMode="auto">
            <a:xfrm>
              <a:off x="1687679" y="4614690"/>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p>
          </p:txBody>
        </p:sp>
        <p:sp>
          <p:nvSpPr>
            <p:cNvPr id="18" name="Oval 8"/>
            <p:cNvSpPr>
              <a:spLocks noChangeArrowheads="1"/>
            </p:cNvSpPr>
            <p:nvPr/>
          </p:nvSpPr>
          <p:spPr bwMode="auto">
            <a:xfrm>
              <a:off x="7963383" y="3334104"/>
              <a:ext cx="817455" cy="761489"/>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p>
          </p:txBody>
        </p:sp>
        <p:sp>
          <p:nvSpPr>
            <p:cNvPr id="19" name="Line 16"/>
            <p:cNvSpPr>
              <a:spLocks noChangeShapeType="1"/>
            </p:cNvSpPr>
            <p:nvPr/>
          </p:nvSpPr>
          <p:spPr bwMode="auto">
            <a:xfrm>
              <a:off x="7436636" y="2632054"/>
              <a:ext cx="720089" cy="787978"/>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8"/>
            <p:cNvSpPr>
              <a:spLocks noChangeArrowheads="1"/>
            </p:cNvSpPr>
            <p:nvPr/>
          </p:nvSpPr>
          <p:spPr bwMode="auto">
            <a:xfrm>
              <a:off x="7145928" y="467749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22</a:t>
              </a:r>
            </a:p>
          </p:txBody>
        </p:sp>
        <p:sp>
          <p:nvSpPr>
            <p:cNvPr id="21" name="Oval 8"/>
            <p:cNvSpPr>
              <a:spLocks noChangeArrowheads="1"/>
            </p:cNvSpPr>
            <p:nvPr/>
          </p:nvSpPr>
          <p:spPr bwMode="auto">
            <a:xfrm>
              <a:off x="8813351" y="4700306"/>
              <a:ext cx="817455" cy="761489"/>
            </a:xfrm>
            <a:prstGeom prst="ellipse">
              <a:avLst/>
            </a:prstGeom>
            <a:solidFill>
              <a:srgbClr val="FF0000">
                <a:alpha val="50000"/>
              </a:srgbClr>
            </a:solidFill>
            <a:ln w="38100">
              <a:solidFill>
                <a:schemeClr val="accent5">
                  <a:lumMod val="20000"/>
                  <a:lumOff val="80000"/>
                </a:schemeClr>
              </a:solidFill>
              <a:round/>
              <a:headEnd/>
              <a:tailEnd/>
            </a:ln>
            <a:effectLst/>
          </p:spPr>
          <p:txBody>
            <a:bodyPr wrap="none" anchor="ctr"/>
            <a:lstStyle/>
            <a:p>
              <a:pPr algn="ct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27</a:t>
              </a:r>
            </a:p>
          </p:txBody>
        </p:sp>
        <p:sp>
          <p:nvSpPr>
            <p:cNvPr id="22" name="Line 16"/>
            <p:cNvSpPr>
              <a:spLocks noChangeShapeType="1"/>
            </p:cNvSpPr>
            <p:nvPr/>
          </p:nvSpPr>
          <p:spPr bwMode="auto">
            <a:xfrm>
              <a:off x="8619765" y="4025389"/>
              <a:ext cx="520068" cy="67491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6"/>
            <p:cNvSpPr>
              <a:spLocks noChangeShapeType="1"/>
            </p:cNvSpPr>
            <p:nvPr/>
          </p:nvSpPr>
          <p:spPr bwMode="auto">
            <a:xfrm flipH="1">
              <a:off x="7700194" y="4030883"/>
              <a:ext cx="427818" cy="66942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3"/>
            <p:cNvSpPr>
              <a:spLocks noChangeShapeType="1"/>
            </p:cNvSpPr>
            <p:nvPr/>
          </p:nvSpPr>
          <p:spPr bwMode="auto">
            <a:xfrm>
              <a:off x="1585473" y="4030883"/>
              <a:ext cx="384421" cy="58380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9"/>
            <p:cNvSpPr>
              <a:spLocks noChangeArrowheads="1"/>
            </p:cNvSpPr>
            <p:nvPr/>
          </p:nvSpPr>
          <p:spPr bwMode="auto">
            <a:xfrm>
              <a:off x="502438" y="454706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9"/>
            <p:cNvSpPr>
              <a:spLocks noChangeArrowheads="1"/>
            </p:cNvSpPr>
            <p:nvPr/>
          </p:nvSpPr>
          <p:spPr bwMode="auto">
            <a:xfrm>
              <a:off x="1194852" y="5969672"/>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Oval 9"/>
            <p:cNvSpPr>
              <a:spLocks noChangeArrowheads="1"/>
            </p:cNvSpPr>
            <p:nvPr/>
          </p:nvSpPr>
          <p:spPr bwMode="auto">
            <a:xfrm>
              <a:off x="2483951" y="595851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9"/>
            <p:cNvSpPr>
              <a:spLocks noChangeArrowheads="1"/>
            </p:cNvSpPr>
            <p:nvPr/>
          </p:nvSpPr>
          <p:spPr bwMode="auto">
            <a:xfrm>
              <a:off x="3881001" y="4483657"/>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9"/>
            <p:cNvSpPr>
              <a:spLocks noChangeArrowheads="1"/>
            </p:cNvSpPr>
            <p:nvPr/>
          </p:nvSpPr>
          <p:spPr bwMode="auto">
            <a:xfrm>
              <a:off x="2746129" y="4483657"/>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0" name="Oval 9"/>
            <p:cNvSpPr>
              <a:spLocks noChangeArrowheads="1"/>
            </p:cNvSpPr>
            <p:nvPr/>
          </p:nvSpPr>
          <p:spPr bwMode="auto">
            <a:xfrm>
              <a:off x="5260756" y="4584700"/>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1" name="Oval 9"/>
            <p:cNvSpPr>
              <a:spLocks noChangeArrowheads="1"/>
            </p:cNvSpPr>
            <p:nvPr/>
          </p:nvSpPr>
          <p:spPr bwMode="auto">
            <a:xfrm>
              <a:off x="6334011" y="4594206"/>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2" name="Oval 9"/>
            <p:cNvSpPr>
              <a:spLocks noChangeArrowheads="1"/>
            </p:cNvSpPr>
            <p:nvPr/>
          </p:nvSpPr>
          <p:spPr bwMode="auto">
            <a:xfrm>
              <a:off x="9484673" y="5953793"/>
              <a:ext cx="569322" cy="306481"/>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3" name="Oval 9"/>
            <p:cNvSpPr>
              <a:spLocks noChangeArrowheads="1"/>
            </p:cNvSpPr>
            <p:nvPr/>
          </p:nvSpPr>
          <p:spPr bwMode="auto">
            <a:xfrm>
              <a:off x="6649296" y="5914475"/>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4" name="Oval 9"/>
            <p:cNvSpPr>
              <a:spLocks noChangeArrowheads="1"/>
            </p:cNvSpPr>
            <p:nvPr/>
          </p:nvSpPr>
          <p:spPr bwMode="auto">
            <a:xfrm>
              <a:off x="7789898" y="5926989"/>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5" name="Oval 9"/>
            <p:cNvSpPr>
              <a:spLocks noChangeArrowheads="1"/>
            </p:cNvSpPr>
            <p:nvPr/>
          </p:nvSpPr>
          <p:spPr bwMode="auto">
            <a:xfrm>
              <a:off x="8594816" y="5938394"/>
              <a:ext cx="569322" cy="306482"/>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2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2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6" name="Line 13"/>
            <p:cNvSpPr>
              <a:spLocks noChangeShapeType="1"/>
            </p:cNvSpPr>
            <p:nvPr/>
          </p:nvSpPr>
          <p:spPr bwMode="auto">
            <a:xfrm flipH="1">
              <a:off x="803643" y="4004607"/>
              <a:ext cx="440226" cy="542456"/>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3"/>
            <p:cNvSpPr>
              <a:spLocks noChangeShapeType="1"/>
            </p:cNvSpPr>
            <p:nvPr/>
          </p:nvSpPr>
          <p:spPr bwMode="auto">
            <a:xfrm flipH="1">
              <a:off x="1523050" y="5327611"/>
              <a:ext cx="383648" cy="63090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3"/>
            <p:cNvSpPr>
              <a:spLocks noChangeShapeType="1"/>
            </p:cNvSpPr>
            <p:nvPr/>
          </p:nvSpPr>
          <p:spPr bwMode="auto">
            <a:xfrm>
              <a:off x="2275914" y="5338770"/>
              <a:ext cx="480751" cy="61974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Line 13"/>
            <p:cNvSpPr>
              <a:spLocks noChangeShapeType="1"/>
            </p:cNvSpPr>
            <p:nvPr/>
          </p:nvSpPr>
          <p:spPr bwMode="auto">
            <a:xfrm flipH="1">
              <a:off x="3000503" y="3975110"/>
              <a:ext cx="267128" cy="506484"/>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Line 13"/>
            <p:cNvSpPr>
              <a:spLocks noChangeShapeType="1"/>
            </p:cNvSpPr>
            <p:nvPr/>
          </p:nvSpPr>
          <p:spPr bwMode="auto">
            <a:xfrm>
              <a:off x="3706247" y="3951262"/>
              <a:ext cx="482738" cy="53239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1" name="Line 13"/>
            <p:cNvSpPr>
              <a:spLocks noChangeShapeType="1"/>
            </p:cNvSpPr>
            <p:nvPr/>
          </p:nvSpPr>
          <p:spPr bwMode="auto">
            <a:xfrm flipH="1">
              <a:off x="5514550" y="4025389"/>
              <a:ext cx="332278" cy="559308"/>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2" name="Line 13"/>
            <p:cNvSpPr>
              <a:spLocks noChangeShapeType="1"/>
            </p:cNvSpPr>
            <p:nvPr/>
          </p:nvSpPr>
          <p:spPr bwMode="auto">
            <a:xfrm>
              <a:off x="6206957" y="4025389"/>
              <a:ext cx="394700" cy="577050"/>
            </a:xfrm>
            <a:prstGeom prst="line">
              <a:avLst/>
            </a:prstGeom>
            <a:noFill/>
            <a:ln w="38100">
              <a:solidFill>
                <a:schemeClr val="accent5">
                  <a:lumMod val="20000"/>
                  <a:lumOff val="80000"/>
                </a:schemeClr>
              </a:solidFill>
              <a:round/>
              <a:headEnd/>
              <a:tailEnd/>
            </a:ln>
            <a:effectLst/>
          </p:spPr>
          <p:txBody>
            <a:bodyPr/>
            <a:lstStyle/>
            <a:p>
              <a:endParaRPr lang="en-US" sz="12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Line 13"/>
            <p:cNvSpPr>
              <a:spLocks noChangeShapeType="1"/>
            </p:cNvSpPr>
            <p:nvPr/>
          </p:nvSpPr>
          <p:spPr bwMode="auto">
            <a:xfrm flipH="1">
              <a:off x="6908022" y="5376178"/>
              <a:ext cx="405590" cy="50124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4" name="Line 13"/>
            <p:cNvSpPr>
              <a:spLocks noChangeShapeType="1"/>
            </p:cNvSpPr>
            <p:nvPr/>
          </p:nvSpPr>
          <p:spPr bwMode="auto">
            <a:xfrm>
              <a:off x="7700195" y="5400009"/>
              <a:ext cx="368392" cy="54879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5" name="Line 13"/>
            <p:cNvSpPr>
              <a:spLocks noChangeShapeType="1"/>
            </p:cNvSpPr>
            <p:nvPr/>
          </p:nvSpPr>
          <p:spPr bwMode="auto">
            <a:xfrm flipH="1">
              <a:off x="8864624" y="5461795"/>
              <a:ext cx="239359" cy="496719"/>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6" name="Line 13"/>
            <p:cNvSpPr>
              <a:spLocks noChangeShapeType="1"/>
            </p:cNvSpPr>
            <p:nvPr/>
          </p:nvSpPr>
          <p:spPr bwMode="auto">
            <a:xfrm>
              <a:off x="9419965" y="5384662"/>
              <a:ext cx="404428" cy="585010"/>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grpSp>
      <p:sp>
        <p:nvSpPr>
          <p:cNvPr id="48" name="Oval 4"/>
          <p:cNvSpPr>
            <a:spLocks noChangeArrowheads="1"/>
          </p:cNvSpPr>
          <p:nvPr/>
        </p:nvSpPr>
        <p:spPr bwMode="auto">
          <a:xfrm>
            <a:off x="4092430" y="5791200"/>
            <a:ext cx="542077" cy="462467"/>
          </a:xfrm>
          <a:prstGeom prst="ellipse">
            <a:avLst/>
          </a:prstGeom>
          <a:solidFill>
            <a:schemeClr val="bg1">
              <a:lumMod val="65000"/>
              <a:lumOff val="35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Oval 9"/>
          <p:cNvSpPr>
            <a:spLocks noChangeArrowheads="1"/>
          </p:cNvSpPr>
          <p:nvPr/>
        </p:nvSpPr>
        <p:spPr bwMode="auto">
          <a:xfrm>
            <a:off x="2732973" y="2709214"/>
            <a:ext cx="542039" cy="312255"/>
          </a:xfrm>
          <a:prstGeom prst="rect">
            <a:avLst/>
          </a:prstGeom>
          <a:solidFill>
            <a:schemeClr val="bg1">
              <a:lumMod val="50000"/>
              <a:lumOff val="5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18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NIL</a:t>
            </a:r>
            <a:endParaRPr kumimoji="0" lang="en-US" sz="18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343705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5032198"/>
            <a:ext cx="10363200" cy="820600"/>
          </a:xfrm>
        </p:spPr>
        <p:txBody>
          <a:bodyPr/>
          <a:lstStyle/>
          <a:p>
            <a:r>
              <a:rPr lang="en-US" dirty="0" smtClean="0"/>
              <a:t>Red-Black Tree Implementation</a:t>
            </a:r>
            <a:endParaRPr lang="en-US" dirty="0"/>
          </a:p>
        </p:txBody>
      </p:sp>
      <p:sp>
        <p:nvSpPr>
          <p:cNvPr id="6" name="Text Placeholder 5"/>
          <p:cNvSpPr>
            <a:spLocks noGrp="1"/>
          </p:cNvSpPr>
          <p:nvPr>
            <p:ph type="body" idx="1"/>
          </p:nvPr>
        </p:nvSpPr>
        <p:spPr>
          <a:xfrm>
            <a:off x="912813" y="5834166"/>
            <a:ext cx="10363200" cy="719034"/>
          </a:xfrm>
        </p:spPr>
        <p:txBody>
          <a:bodyPr/>
          <a:lstStyle/>
          <a:p>
            <a:r>
              <a:rPr lang="en-US" dirty="0" smtClean="0"/>
              <a:t>Live Demo</a:t>
            </a:r>
            <a:endParaRPr lang="en-US" dirty="0"/>
          </a:p>
        </p:txBody>
      </p:sp>
      <p:grpSp>
        <p:nvGrpSpPr>
          <p:cNvPr id="4" name="Group 3"/>
          <p:cNvGrpSpPr/>
          <p:nvPr/>
        </p:nvGrpSpPr>
        <p:grpSpPr>
          <a:xfrm>
            <a:off x="3503613" y="914400"/>
            <a:ext cx="5181600" cy="3886200"/>
            <a:chOff x="3503613" y="914400"/>
            <a:chExt cx="5181600" cy="38862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13" y="914400"/>
              <a:ext cx="5181600" cy="3886200"/>
            </a:xfrm>
            <a:prstGeom prst="ellipse">
              <a:avLst/>
            </a:prstGeom>
            <a:effectLst>
              <a:softEdge rad="127000"/>
            </a:effectLst>
          </p:spPr>
        </p:pic>
        <p:sp>
          <p:nvSpPr>
            <p:cNvPr id="2" name="TextBox 1"/>
            <p:cNvSpPr txBox="1"/>
            <p:nvPr/>
          </p:nvSpPr>
          <p:spPr>
            <a:xfrm rot="21009181">
              <a:off x="3989793" y="2390351"/>
              <a:ext cx="1036951" cy="830997"/>
            </a:xfrm>
            <a:prstGeom prst="rect">
              <a:avLst/>
            </a:prstGeom>
            <a:noFill/>
          </p:spPr>
          <p:txBody>
            <a:bodyPr wrap="none" rtlCol="0">
              <a:spAutoFit/>
            </a:bodyPr>
            <a:lstStyle/>
            <a:p>
              <a:r>
                <a:rPr lang="en-US" sz="4800" b="1" dirty="0" smtClean="0">
                  <a:ln w="22225">
                    <a:solidFill>
                      <a:schemeClr val="accent2"/>
                    </a:solidFill>
                    <a:prstDash val="solid"/>
                  </a:ln>
                  <a:solidFill>
                    <a:srgbClr val="FFB685"/>
                  </a:solidFill>
                </a:rPr>
                <a:t>red</a:t>
              </a:r>
              <a:endParaRPr lang="en-US" sz="3200" b="1" dirty="0">
                <a:solidFill>
                  <a:srgbClr val="FFB685"/>
                </a:solidFill>
              </a:endParaRPr>
            </a:p>
          </p:txBody>
        </p:sp>
        <p:sp>
          <p:nvSpPr>
            <p:cNvPr id="7" name="TextBox 6"/>
            <p:cNvSpPr txBox="1"/>
            <p:nvPr/>
          </p:nvSpPr>
          <p:spPr>
            <a:xfrm rot="984731">
              <a:off x="6705685" y="2855185"/>
              <a:ext cx="1443024" cy="769441"/>
            </a:xfrm>
            <a:prstGeom prst="rect">
              <a:avLst/>
            </a:prstGeom>
            <a:noFill/>
          </p:spPr>
          <p:txBody>
            <a:bodyPr wrap="none" rtlCol="0">
              <a:spAutoFit/>
            </a:bodyPr>
            <a:lstStyle/>
            <a:p>
              <a:r>
                <a:rPr lang="en-US" sz="4400" b="1" spc="50" dirty="0" smtClean="0">
                  <a:ln w="0"/>
                  <a:solidFill>
                    <a:schemeClr val="bg2"/>
                  </a:solidFill>
                  <a:effectLst>
                    <a:innerShdw blurRad="63500" dist="50800" dir="13500000">
                      <a:srgbClr val="000000">
                        <a:alpha val="50000"/>
                      </a:srgbClr>
                    </a:innerShdw>
                  </a:effectLst>
                </a:rPr>
                <a:t>black</a:t>
              </a:r>
              <a:endParaRPr lang="en-US" sz="2800" b="1" spc="50" dirty="0">
                <a:ln w="0"/>
                <a:solidFill>
                  <a:schemeClr val="bg2"/>
                </a:solidFill>
                <a:effectLst>
                  <a:innerShdw blurRad="63500" dist="50800" dir="13500000">
                    <a:srgbClr val="000000">
                      <a:alpha val="50000"/>
                    </a:srgbClr>
                  </a:innerShdw>
                </a:effectLst>
              </a:endParaRPr>
            </a:p>
          </p:txBody>
        </p:sp>
      </p:grpSp>
    </p:spTree>
    <p:extLst>
      <p:ext uri="{BB962C8B-B14F-4D97-AF65-F5344CB8AC3E}">
        <p14:creationId xmlns:p14="http://schemas.microsoft.com/office/powerpoint/2010/main" val="247323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29</a:t>
            </a:fld>
            <a:endParaRPr lang="en-US" dirty="0"/>
          </a:p>
        </p:txBody>
      </p:sp>
      <p:sp>
        <p:nvSpPr>
          <p:cNvPr id="3" name="Content Placeholder 2"/>
          <p:cNvSpPr>
            <a:spLocks noGrp="1"/>
          </p:cNvSpPr>
          <p:nvPr>
            <p:ph idx="1"/>
          </p:nvPr>
        </p:nvSpPr>
        <p:spPr/>
        <p:txBody>
          <a:bodyPr/>
          <a:lstStyle/>
          <a:p>
            <a:r>
              <a:rPr lang="en-US" dirty="0" smtClean="0">
                <a:hlinkClick r:id="rId2"/>
              </a:rPr>
              <a:t>AA tree</a:t>
            </a:r>
            <a:r>
              <a:rPr lang="en-US" dirty="0" smtClean="0"/>
              <a:t> (</a:t>
            </a:r>
            <a:r>
              <a:rPr lang="en-US" dirty="0"/>
              <a:t>Arne </a:t>
            </a:r>
            <a:r>
              <a:rPr lang="en-US" noProof="1" smtClean="0"/>
              <a:t>Andersson</a:t>
            </a:r>
            <a:r>
              <a:rPr lang="en-US" dirty="0" smtClean="0"/>
              <a:t>)</a:t>
            </a:r>
            <a:endParaRPr lang="en-US" dirty="0"/>
          </a:p>
          <a:p>
            <a:pPr lvl="1"/>
            <a:r>
              <a:rPr lang="en-US" dirty="0" smtClean="0"/>
              <a:t>Simple self-balancing </a:t>
            </a:r>
            <a:r>
              <a:rPr lang="en-US" dirty="0"/>
              <a:t>binary-search </a:t>
            </a:r>
            <a:r>
              <a:rPr lang="en-US" dirty="0" smtClean="0"/>
              <a:t>tree</a:t>
            </a:r>
          </a:p>
          <a:p>
            <a:pPr lvl="2"/>
            <a:r>
              <a:rPr lang="en-US" dirty="0" smtClean="0"/>
              <a:t>Simplified Red-Black tree</a:t>
            </a:r>
          </a:p>
          <a:p>
            <a:pPr lvl="1"/>
            <a:r>
              <a:rPr lang="en-US" dirty="0" smtClean="0"/>
              <a:t>Easier to implement</a:t>
            </a:r>
            <a:br>
              <a:rPr lang="en-US" dirty="0" smtClean="0"/>
            </a:br>
            <a:r>
              <a:rPr lang="en-US" dirty="0" smtClean="0"/>
              <a:t>than AVL and Red-Black</a:t>
            </a:r>
          </a:p>
          <a:p>
            <a:pPr lvl="2"/>
            <a:r>
              <a:rPr lang="en-US" dirty="0" smtClean="0"/>
              <a:t>Some Red-Black</a:t>
            </a:r>
            <a:br>
              <a:rPr lang="en-US" dirty="0" smtClean="0"/>
            </a:br>
            <a:r>
              <a:rPr lang="en-US" dirty="0" smtClean="0"/>
              <a:t>rotations are not</a:t>
            </a:r>
            <a:br>
              <a:rPr lang="en-US" dirty="0" smtClean="0"/>
            </a:br>
            <a:r>
              <a:rPr lang="en-US" dirty="0" smtClean="0"/>
              <a:t>needed</a:t>
            </a:r>
          </a:p>
          <a:p>
            <a:pPr lvl="1"/>
            <a:r>
              <a:rPr lang="en-US" dirty="0" smtClean="0"/>
              <a:t>Slower than AVL &amp; RB</a:t>
            </a:r>
          </a:p>
          <a:p>
            <a:pPr lvl="1"/>
            <a:endParaRPr lang="en-US" dirty="0"/>
          </a:p>
        </p:txBody>
      </p:sp>
      <p:sp>
        <p:nvSpPr>
          <p:cNvPr id="4" name="Title 3"/>
          <p:cNvSpPr>
            <a:spLocks noGrp="1"/>
          </p:cNvSpPr>
          <p:nvPr>
            <p:ph type="title"/>
          </p:nvPr>
        </p:nvSpPr>
        <p:spPr/>
        <p:txBody>
          <a:bodyPr/>
          <a:lstStyle/>
          <a:p>
            <a:r>
              <a:rPr lang="en-US" dirty="0" smtClean="0"/>
              <a:t>AA Tree</a:t>
            </a:r>
            <a:endParaRPr lang="en-US" dirty="0"/>
          </a:p>
        </p:txBody>
      </p:sp>
      <p:pic>
        <p:nvPicPr>
          <p:cNvPr id="5" name="Picture 4"/>
          <p:cNvPicPr>
            <a:picLocks noChangeAspect="1"/>
          </p:cNvPicPr>
          <p:nvPr/>
        </p:nvPicPr>
        <p:blipFill>
          <a:blip r:embed="rId3"/>
          <a:stretch>
            <a:fillRect/>
          </a:stretch>
        </p:blipFill>
        <p:spPr>
          <a:xfrm>
            <a:off x="5348494" y="3239730"/>
            <a:ext cx="6217917" cy="3008670"/>
          </a:xfrm>
          <a:prstGeom prst="roundRect">
            <a:avLst>
              <a:gd name="adj" fmla="val 2173"/>
            </a:avLst>
          </a:prstGeom>
          <a:solidFill>
            <a:schemeClr val="tx1"/>
          </a:solidFill>
        </p:spPr>
      </p:pic>
    </p:spTree>
    <p:extLst>
      <p:ext uri="{BB962C8B-B14F-4D97-AF65-F5344CB8AC3E}">
        <p14:creationId xmlns:p14="http://schemas.microsoft.com/office/powerpoint/2010/main" val="3301498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00600"/>
            <a:ext cx="10363200" cy="820600"/>
          </a:xfrm>
        </p:spPr>
        <p:txBody>
          <a:bodyPr/>
          <a:lstStyle/>
          <a:p>
            <a:r>
              <a:rPr lang="en-GB" dirty="0" smtClean="0"/>
              <a:t>Balanced Binary Trees</a:t>
            </a:r>
            <a:endParaRPr lang="en-GB" dirty="0"/>
          </a:p>
        </p:txBody>
      </p:sp>
      <p:sp>
        <p:nvSpPr>
          <p:cNvPr id="6" name="Text Placeholder 5"/>
          <p:cNvSpPr>
            <a:spLocks noGrp="1"/>
          </p:cNvSpPr>
          <p:nvPr>
            <p:ph type="body" idx="1"/>
          </p:nvPr>
        </p:nvSpPr>
        <p:spPr>
          <a:xfrm>
            <a:off x="912813" y="5678768"/>
            <a:ext cx="10363200" cy="719034"/>
          </a:xfrm>
        </p:spPr>
        <p:txBody>
          <a:bodyPr/>
          <a:lstStyle/>
          <a:p>
            <a:r>
              <a:rPr lang="en-GB" dirty="0" smtClean="0"/>
              <a:t>Binary Tree, AA-Tree, AVL-Tree, Rope</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92" y="990600"/>
            <a:ext cx="5201042" cy="3484696"/>
          </a:xfrm>
          <a:prstGeom prst="roundRect">
            <a:avLst>
              <a:gd name="adj" fmla="val 1329"/>
            </a:avLst>
          </a:prstGeom>
        </p:spPr>
      </p:pic>
    </p:spTree>
    <p:extLst>
      <p:ext uri="{BB962C8B-B14F-4D97-AF65-F5344CB8AC3E}">
        <p14:creationId xmlns:p14="http://schemas.microsoft.com/office/powerpoint/2010/main" val="3700982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dirty="0" smtClean="0"/>
              <a:t>AA Tree Implementation</a:t>
            </a:r>
            <a:endParaRPr lang="en-US" dirty="0"/>
          </a:p>
        </p:txBody>
      </p:sp>
      <p:sp>
        <p:nvSpPr>
          <p:cNvPr id="6" name="Text Placeholder 5"/>
          <p:cNvSpPr>
            <a:spLocks noGrp="1"/>
          </p:cNvSpPr>
          <p:nvPr>
            <p:ph type="body" idx="1"/>
          </p:nvPr>
        </p:nvSpPr>
        <p:spPr/>
        <p:txBody>
          <a:bodyPr/>
          <a:lstStyle/>
          <a:p>
            <a:r>
              <a:rPr lang="en-US" dirty="0" smtClean="0"/>
              <a:t>Live Demo</a:t>
            </a:r>
            <a:endParaRPr lang="en-US" dirty="0"/>
          </a:p>
        </p:txBody>
      </p:sp>
      <p:pic>
        <p:nvPicPr>
          <p:cNvPr id="2" name="Picture 1"/>
          <p:cNvPicPr>
            <a:picLocks noChangeAspect="1"/>
          </p:cNvPicPr>
          <p:nvPr/>
        </p:nvPicPr>
        <p:blipFill>
          <a:blip r:embed="rId2"/>
          <a:stretch>
            <a:fillRect/>
          </a:stretch>
        </p:blipFill>
        <p:spPr>
          <a:xfrm>
            <a:off x="2131669" y="1371600"/>
            <a:ext cx="7925487" cy="3103133"/>
          </a:xfrm>
          <a:prstGeom prst="rect">
            <a:avLst/>
          </a:prstGeom>
        </p:spPr>
      </p:pic>
    </p:spTree>
    <p:extLst>
      <p:ext uri="{BB962C8B-B14F-4D97-AF65-F5344CB8AC3E}">
        <p14:creationId xmlns:p14="http://schemas.microsoft.com/office/powerpoint/2010/main" val="201696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31</a:t>
            </a:fld>
            <a:endParaRPr lang="en-US" dirty="0"/>
          </a:p>
        </p:txBody>
      </p:sp>
      <p:sp>
        <p:nvSpPr>
          <p:cNvPr id="3" name="Content Placeholder 2"/>
          <p:cNvSpPr>
            <a:spLocks noGrp="1"/>
          </p:cNvSpPr>
          <p:nvPr>
            <p:ph idx="1"/>
          </p:nvPr>
        </p:nvSpPr>
        <p:spPr/>
        <p:txBody>
          <a:bodyPr/>
          <a:lstStyle/>
          <a:p>
            <a:pPr>
              <a:lnSpc>
                <a:spcPct val="95000"/>
              </a:lnSpc>
            </a:pPr>
            <a:r>
              <a:rPr lang="en-US" noProof="1">
                <a:solidFill>
                  <a:schemeClr val="tx2">
                    <a:lumMod val="75000"/>
                  </a:schemeClr>
                </a:solidFill>
              </a:rPr>
              <a:t>Rope</a:t>
            </a:r>
            <a:r>
              <a:rPr lang="en-US" noProof="1"/>
              <a:t> == balanced tree for </a:t>
            </a:r>
            <a:r>
              <a:rPr lang="en-US" noProof="1">
                <a:solidFill>
                  <a:schemeClr val="tx2">
                    <a:lumMod val="75000"/>
                  </a:schemeClr>
                </a:solidFill>
              </a:rPr>
              <a:t>indexed items </a:t>
            </a:r>
            <a:r>
              <a:rPr lang="en-US" noProof="1"/>
              <a:t>with fast insert / delete</a:t>
            </a:r>
          </a:p>
          <a:p>
            <a:pPr lvl="1">
              <a:lnSpc>
                <a:spcPct val="95000"/>
              </a:lnSpc>
            </a:pPr>
            <a:r>
              <a:rPr lang="en-US" noProof="1"/>
              <a:t>Allows fast string edit </a:t>
            </a:r>
            <a:r>
              <a:rPr lang="en-US" noProof="1" smtClean="0"/>
              <a:t>operations on very long strings</a:t>
            </a:r>
            <a:endParaRPr lang="en-US" noProof="1"/>
          </a:p>
          <a:p>
            <a:pPr>
              <a:lnSpc>
                <a:spcPct val="95000"/>
              </a:lnSpc>
            </a:pPr>
            <a:r>
              <a:rPr lang="en-US" dirty="0" smtClean="0">
                <a:solidFill>
                  <a:schemeClr val="tx2">
                    <a:lumMod val="75000"/>
                  </a:schemeClr>
                </a:solidFill>
              </a:rPr>
              <a:t>Rope</a:t>
            </a:r>
            <a:r>
              <a:rPr lang="en-US" dirty="0" smtClean="0"/>
              <a:t> is a binary tree having leaf nodes</a:t>
            </a:r>
          </a:p>
          <a:p>
            <a:pPr lvl="1">
              <a:lnSpc>
                <a:spcPct val="95000"/>
              </a:lnSpc>
            </a:pPr>
            <a:r>
              <a:rPr lang="en-US" dirty="0" smtClean="0"/>
              <a:t>Each node holds a short string</a:t>
            </a:r>
          </a:p>
          <a:p>
            <a:pPr lvl="1">
              <a:lnSpc>
                <a:spcPct val="95000"/>
              </a:lnSpc>
            </a:pPr>
            <a:r>
              <a:rPr lang="en-US" dirty="0" smtClean="0"/>
              <a:t>Each node has a weight value</a:t>
            </a:r>
            <a:br>
              <a:rPr lang="en-US" dirty="0" smtClean="0"/>
            </a:br>
            <a:r>
              <a:rPr lang="en-US" dirty="0" smtClean="0"/>
              <a:t>equal to length of its string</a:t>
            </a:r>
            <a:endParaRPr lang="en-US" dirty="0"/>
          </a:p>
          <a:p>
            <a:endParaRPr lang="en-GB" dirty="0"/>
          </a:p>
        </p:txBody>
      </p:sp>
      <p:sp>
        <p:nvSpPr>
          <p:cNvPr id="4" name="Title 3"/>
          <p:cNvSpPr>
            <a:spLocks noGrp="1"/>
          </p:cNvSpPr>
          <p:nvPr>
            <p:ph type="title"/>
          </p:nvPr>
        </p:nvSpPr>
        <p:spPr/>
        <p:txBody>
          <a:bodyPr/>
          <a:lstStyle/>
          <a:p>
            <a:r>
              <a:rPr lang="en-US" dirty="0" smtClean="0"/>
              <a:t>Rope</a:t>
            </a:r>
            <a:endParaRPr lang="en-GB" dirty="0"/>
          </a:p>
        </p:txBody>
      </p:sp>
      <p:pic>
        <p:nvPicPr>
          <p:cNvPr id="5" name="Picture 6" descr="Search ro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030" y="3185816"/>
            <a:ext cx="4865169" cy="3214984"/>
          </a:xfrm>
          <a:prstGeom prst="roundRect">
            <a:avLst>
              <a:gd name="adj" fmla="val 1141"/>
            </a:avLst>
          </a:prstGeom>
          <a:solidFill>
            <a:srgbClr val="FFFFFF">
              <a:shade val="85000"/>
            </a:srgbClr>
          </a:solidFill>
          <a:ln>
            <a:noFill/>
          </a:ln>
          <a:effectLs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17445">
            <a:off x="1677350" y="4513322"/>
            <a:ext cx="1740692" cy="2028171"/>
          </a:xfrm>
          <a:prstGeom prst="rect">
            <a:avLst/>
          </a:prstGeom>
        </p:spPr>
      </p:pic>
      <p:pic>
        <p:nvPicPr>
          <p:cNvPr id="14" name="Picture 13"/>
          <p:cNvPicPr>
            <a:picLocks noChangeAspect="1"/>
          </p:cNvPicPr>
          <p:nvPr/>
        </p:nvPicPr>
        <p:blipFill>
          <a:blip r:embed="rId4"/>
          <a:stretch>
            <a:fillRect/>
          </a:stretch>
        </p:blipFill>
        <p:spPr>
          <a:xfrm>
            <a:off x="4189240" y="4790907"/>
            <a:ext cx="1981372" cy="1615580"/>
          </a:xfrm>
          <a:prstGeom prst="rect">
            <a:avLst/>
          </a:prstGeom>
        </p:spPr>
      </p:pic>
    </p:spTree>
    <p:extLst>
      <p:ext uri="{BB962C8B-B14F-4D97-AF65-F5344CB8AC3E}">
        <p14:creationId xmlns:p14="http://schemas.microsoft.com/office/powerpoint/2010/main" val="147991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32</a:t>
            </a:fld>
            <a:endParaRPr lang="en-US" dirty="0"/>
          </a:p>
        </p:txBody>
      </p:sp>
      <p:sp>
        <p:nvSpPr>
          <p:cNvPr id="3" name="Content Placeholder 2"/>
          <p:cNvSpPr>
            <a:spLocks noGrp="1"/>
          </p:cNvSpPr>
          <p:nvPr>
            <p:ph idx="1"/>
          </p:nvPr>
        </p:nvSpPr>
        <p:spPr/>
        <p:txBody>
          <a:bodyPr/>
          <a:lstStyle/>
          <a:p>
            <a:r>
              <a:rPr lang="en-US" dirty="0" smtClean="0"/>
              <a:t>Ropes are efficient for very large strings</a:t>
            </a:r>
          </a:p>
          <a:p>
            <a:pPr lvl="1"/>
            <a:r>
              <a:rPr lang="en-US" dirty="0" smtClean="0"/>
              <a:t>E.g. length &gt; 10 000 000</a:t>
            </a:r>
          </a:p>
          <a:p>
            <a:r>
              <a:rPr lang="en-US" dirty="0" smtClean="0"/>
              <a:t>For small strings ropes are slower!</a:t>
            </a:r>
          </a:p>
          <a:p>
            <a:pPr lvl="1"/>
            <a:r>
              <a:rPr lang="en-US" b="1" noProof="1" smtClean="0">
                <a:solidFill>
                  <a:schemeClr val="tx2">
                    <a:lumMod val="75000"/>
                  </a:schemeClr>
                </a:solidFill>
                <a:latin typeface="Consolas" panose="020B0609020204030204" pitchFamily="49" charset="0"/>
                <a:cs typeface="Consolas" panose="020B0609020204030204" pitchFamily="49" charset="0"/>
              </a:rPr>
              <a:t>List&lt;T&gt;</a:t>
            </a:r>
            <a:r>
              <a:rPr lang="en-US" dirty="0" smtClean="0"/>
              <a:t> and </a:t>
            </a:r>
            <a:r>
              <a:rPr lang="en-US" b="1" noProof="1" smtClean="0">
                <a:solidFill>
                  <a:schemeClr val="tx2">
                    <a:lumMod val="75000"/>
                  </a:schemeClr>
                </a:solidFill>
                <a:latin typeface="Consolas" panose="020B0609020204030204" pitchFamily="49" charset="0"/>
                <a:cs typeface="Consolas" panose="020B0609020204030204" pitchFamily="49" charset="0"/>
              </a:rPr>
              <a:t>StringBuilder</a:t>
            </a:r>
            <a:r>
              <a:rPr lang="en-US" dirty="0" smtClean="0"/>
              <a:t> performs better for 100 000 chars</a:t>
            </a:r>
          </a:p>
          <a:p>
            <a:r>
              <a:rPr lang="en-US" dirty="0" smtClean="0"/>
              <a:t>Ropes provide:</a:t>
            </a:r>
          </a:p>
          <a:p>
            <a:pPr lvl="1"/>
            <a:r>
              <a:rPr lang="en-US" dirty="0"/>
              <a:t>Faster insert / delete operations at random position – O(log(n))</a:t>
            </a:r>
          </a:p>
          <a:p>
            <a:pPr lvl="1"/>
            <a:r>
              <a:rPr lang="en-US" dirty="0" smtClean="0"/>
              <a:t>Slower access by index position </a:t>
            </a:r>
            <a:r>
              <a:rPr lang="en-US" dirty="0"/>
              <a:t>– O(log(n</a:t>
            </a:r>
            <a:r>
              <a:rPr lang="en-US" dirty="0" smtClean="0"/>
              <a:t>))</a:t>
            </a:r>
          </a:p>
          <a:p>
            <a:pPr lvl="2"/>
            <a:r>
              <a:rPr lang="en-US" dirty="0" smtClean="0"/>
              <a:t>Arrays provide O(1) access by index</a:t>
            </a:r>
          </a:p>
          <a:p>
            <a:pPr lvl="1"/>
            <a:endParaRPr lang="en-US" dirty="0"/>
          </a:p>
        </p:txBody>
      </p:sp>
      <p:sp>
        <p:nvSpPr>
          <p:cNvPr id="4" name="Title 3"/>
          <p:cNvSpPr>
            <a:spLocks noGrp="1"/>
          </p:cNvSpPr>
          <p:nvPr>
            <p:ph type="title"/>
          </p:nvPr>
        </p:nvSpPr>
        <p:spPr/>
        <p:txBody>
          <a:bodyPr/>
          <a:lstStyle/>
          <a:p>
            <a:r>
              <a:rPr lang="en-US" dirty="0" smtClean="0"/>
              <a:t>Ropes in Practice: When to Use Rope?</a:t>
            </a:r>
            <a:endParaRPr lang="en-US" dirty="0"/>
          </a:p>
        </p:txBody>
      </p:sp>
    </p:spTree>
    <p:extLst>
      <p:ext uri="{BB962C8B-B14F-4D97-AF65-F5344CB8AC3E}">
        <p14:creationId xmlns:p14="http://schemas.microsoft.com/office/powerpoint/2010/main" val="1266065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2813" y="4876800"/>
            <a:ext cx="10363200" cy="820600"/>
          </a:xfrm>
        </p:spPr>
        <p:txBody>
          <a:bodyPr/>
          <a:lstStyle/>
          <a:p>
            <a:r>
              <a:rPr lang="en-US" dirty="0" smtClean="0"/>
              <a:t>Rope (</a:t>
            </a:r>
            <a:r>
              <a:rPr lang="en-US" noProof="1" smtClean="0"/>
              <a:t>Wintellect</a:t>
            </a:r>
            <a:r>
              <a:rPr lang="en-US" dirty="0" smtClean="0"/>
              <a:t> </a:t>
            </a:r>
            <a:r>
              <a:rPr lang="en-US" noProof="1" smtClean="0"/>
              <a:t>BigList&lt;T&gt;</a:t>
            </a:r>
            <a:r>
              <a:rPr lang="en-US" dirty="0" smtClean="0"/>
              <a:t>)</a:t>
            </a:r>
            <a:endParaRPr lang="en-US" dirty="0"/>
          </a:p>
        </p:txBody>
      </p:sp>
      <p:sp>
        <p:nvSpPr>
          <p:cNvPr id="6" name="Text Placeholder 5"/>
          <p:cNvSpPr>
            <a:spLocks noGrp="1"/>
          </p:cNvSpPr>
          <p:nvPr>
            <p:ph type="body" idx="1"/>
          </p:nvPr>
        </p:nvSpPr>
        <p:spPr>
          <a:xfrm>
            <a:off x="912813" y="5757966"/>
            <a:ext cx="10363200" cy="719034"/>
          </a:xfrm>
        </p:spPr>
        <p:txBody>
          <a:bodyPr/>
          <a:lstStyle/>
          <a:p>
            <a:r>
              <a:rPr lang="en-US" dirty="0" smtClean="0"/>
              <a:t>Live Demo</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612" y="1146542"/>
            <a:ext cx="3962400" cy="349811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212" y="838200"/>
            <a:ext cx="3002284" cy="3498116"/>
          </a:xfrm>
          <a:prstGeom prst="rect">
            <a:avLst/>
          </a:prstGeom>
        </p:spPr>
      </p:pic>
    </p:spTree>
    <p:extLst>
      <p:ext uri="{BB962C8B-B14F-4D97-AF65-F5344CB8AC3E}">
        <p14:creationId xmlns:p14="http://schemas.microsoft.com/office/powerpoint/2010/main" val="259087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C014DD1E-5D91-48A3-AD6D-45FBA980D106}" type="slidenum">
              <a:rPr lang="en-US" smtClean="0"/>
              <a:pPr/>
              <a:t>34</a:t>
            </a:fld>
            <a:endParaRPr lang="en-US" dirty="0"/>
          </a:p>
        </p:txBody>
      </p:sp>
      <p:sp>
        <p:nvSpPr>
          <p:cNvPr id="5" name="Content Placeholder 4"/>
          <p:cNvSpPr>
            <a:spLocks noGrp="1"/>
          </p:cNvSpPr>
          <p:nvPr>
            <p:ph idx="1"/>
          </p:nvPr>
        </p:nvSpPr>
        <p:spPr>
          <a:xfrm>
            <a:off x="190412" y="1151121"/>
            <a:ext cx="11804821" cy="5570355"/>
          </a:xfrm>
        </p:spPr>
        <p:txBody>
          <a:bodyPr>
            <a:noAutofit/>
          </a:bodyPr>
          <a:lstStyle/>
          <a:p>
            <a:r>
              <a:rPr lang="en-US" sz="3200" dirty="0" smtClean="0">
                <a:solidFill>
                  <a:schemeClr val="tx2">
                    <a:lumMod val="75000"/>
                  </a:schemeClr>
                </a:solidFill>
              </a:rPr>
              <a:t>Balanced binary search trees </a:t>
            </a:r>
            <a:r>
              <a:rPr lang="en-US" sz="3200" dirty="0" smtClean="0"/>
              <a:t>provide fast</a:t>
            </a:r>
            <a:br>
              <a:rPr lang="en-US" sz="3200" dirty="0" smtClean="0"/>
            </a:br>
            <a:r>
              <a:rPr lang="en-US" sz="3200" dirty="0" smtClean="0"/>
              <a:t>add / search / remove operations – </a:t>
            </a:r>
            <a:r>
              <a:rPr lang="en-US" sz="3200" b="1" dirty="0" smtClean="0">
                <a:solidFill>
                  <a:schemeClr val="tx2">
                    <a:lumMod val="75000"/>
                  </a:schemeClr>
                </a:solidFill>
                <a:latin typeface="Consolas" panose="020B0609020204030204" pitchFamily="49" charset="0"/>
                <a:cs typeface="Consolas" panose="020B0609020204030204" pitchFamily="49" charset="0"/>
              </a:rPr>
              <a:t>O(log</a:t>
            </a:r>
            <a:r>
              <a:rPr lang="en-US" sz="3200" b="1" dirty="0" smtClean="0">
                <a:solidFill>
                  <a:schemeClr val="tx2">
                    <a:lumMod val="75000"/>
                  </a:schemeClr>
                </a:solidFill>
                <a:latin typeface="+mj-lt"/>
                <a:cs typeface="Consolas" panose="020B0609020204030204" pitchFamily="49" charset="0"/>
              </a:rPr>
              <a:t> </a:t>
            </a:r>
            <a:r>
              <a:rPr lang="en-US" sz="3200" b="1" dirty="0" smtClean="0">
                <a:solidFill>
                  <a:schemeClr val="tx2">
                    <a:lumMod val="75000"/>
                  </a:schemeClr>
                </a:solidFill>
                <a:latin typeface="Consolas" panose="020B0609020204030204" pitchFamily="49" charset="0"/>
                <a:cs typeface="Consolas" panose="020B0609020204030204" pitchFamily="49" charset="0"/>
              </a:rPr>
              <a:t>n)</a:t>
            </a:r>
            <a:endParaRPr lang="en-US" sz="3200" b="1" dirty="0">
              <a:solidFill>
                <a:schemeClr val="tx2">
                  <a:lumMod val="75000"/>
                </a:schemeClr>
              </a:solidFill>
              <a:latin typeface="Consolas" panose="020B0609020204030204" pitchFamily="49" charset="0"/>
              <a:cs typeface="Consolas" panose="020B0609020204030204" pitchFamily="49" charset="0"/>
            </a:endParaRPr>
          </a:p>
          <a:p>
            <a:pPr marL="622300" lvl="1" indent="-319088"/>
            <a:r>
              <a:rPr lang="en-US" sz="3000" dirty="0" smtClean="0"/>
              <a:t>AVL trees are rigidly balanced BSTs</a:t>
            </a:r>
          </a:p>
          <a:p>
            <a:pPr marL="927047" lvl="2" indent="-319088"/>
            <a:r>
              <a:rPr lang="en-US" dirty="0" smtClean="0"/>
              <a:t>Fast search, slower add/remove </a:t>
            </a:r>
          </a:p>
          <a:p>
            <a:pPr marL="622300" lvl="1" indent="-319088"/>
            <a:r>
              <a:rPr lang="en-US" dirty="0" smtClean="0"/>
              <a:t>Red-Black trees are less balanced </a:t>
            </a:r>
            <a:r>
              <a:rPr lang="en-US" noProof="1" smtClean="0">
                <a:effectLst>
                  <a:outerShdw blurRad="38100" dist="38100" dir="2700000" algn="tl">
                    <a:srgbClr val="000000">
                      <a:alpha val="43137"/>
                    </a:srgbClr>
                  </a:outerShdw>
                </a:effectLst>
                <a:cs typeface="Consolas" pitchFamily="49" charset="0"/>
                <a:sym typeface="Wingdings" panose="05000000000000000000" pitchFamily="2" charset="2"/>
              </a:rPr>
              <a:t> slower search time</a:t>
            </a:r>
            <a:endParaRPr lang="en-US" dirty="0" smtClean="0"/>
          </a:p>
          <a:p>
            <a:pPr marL="927047" lvl="2" indent="-319088"/>
            <a:r>
              <a:rPr lang="en-US" dirty="0" smtClean="0"/>
              <a:t>Provide faster </a:t>
            </a:r>
            <a:r>
              <a:rPr lang="en-US" dirty="0" smtClean="0"/>
              <a:t>add/remove</a:t>
            </a:r>
          </a:p>
          <a:p>
            <a:pPr marL="622300" lvl="1" indent="-319088"/>
            <a:r>
              <a:rPr lang="en-US" dirty="0" smtClean="0"/>
              <a:t>Ropes are used for manipulation of very long strings</a:t>
            </a:r>
          </a:p>
          <a:p>
            <a:pPr marL="927047" lvl="2" indent="-319088"/>
            <a:r>
              <a:rPr lang="en-US" dirty="0" smtClean="0"/>
              <a:t>Provide fast insertion/deletion – </a:t>
            </a:r>
            <a:r>
              <a:rPr lang="en-US" b="1" dirty="0" smtClean="0">
                <a:solidFill>
                  <a:schemeClr val="tx2">
                    <a:lumMod val="75000"/>
                  </a:schemeClr>
                </a:solidFill>
                <a:latin typeface="Consolas" panose="020B0609020204030204" pitchFamily="49" charset="0"/>
                <a:cs typeface="Consolas" panose="020B0609020204030204" pitchFamily="49" charset="0"/>
              </a:rPr>
              <a:t>O(log</a:t>
            </a:r>
            <a:r>
              <a:rPr lang="en-US" b="1" dirty="0" smtClean="0">
                <a:solidFill>
                  <a:schemeClr val="tx2">
                    <a:lumMod val="75000"/>
                  </a:schemeClr>
                </a:solidFill>
                <a:latin typeface="+mj-lt"/>
                <a:cs typeface="Consolas" panose="020B0609020204030204" pitchFamily="49" charset="0"/>
              </a:rPr>
              <a:t> </a:t>
            </a:r>
            <a:r>
              <a:rPr lang="en-US" b="1" dirty="0" smtClean="0">
                <a:solidFill>
                  <a:schemeClr val="tx2">
                    <a:lumMod val="75000"/>
                  </a:schemeClr>
                </a:solidFill>
                <a:latin typeface="Consolas" panose="020B0609020204030204" pitchFamily="49" charset="0"/>
                <a:cs typeface="Consolas" panose="020B0609020204030204" pitchFamily="49" charset="0"/>
              </a:rPr>
              <a:t>n)</a:t>
            </a:r>
            <a:endParaRPr lang="en-US" b="1" dirty="0">
              <a:solidFill>
                <a:schemeClr val="tx2">
                  <a:lumMod val="75000"/>
                </a:schemeClr>
              </a:solidFill>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rmAutofit/>
          </a:bodyPr>
          <a:lstStyle/>
          <a:p>
            <a:r>
              <a:rPr lang="en-US" dirty="0" smtClean="0"/>
              <a:t>Summary</a:t>
            </a:r>
            <a:endParaRPr lang="en-US" dirty="0"/>
          </a:p>
        </p:txBody>
      </p:sp>
      <p:pic>
        <p:nvPicPr>
          <p:cNvPr id="7" name="Picture 2" descr="C:\Users\Ivan\Desktop\elements_presentations\summary_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6612" y="1446417"/>
            <a:ext cx="3186000" cy="23635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87190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hlinkClick r:id="rId3"/>
          </p:cNvPr>
          <p:cNvPicPr>
            <a:picLocks noChangeAspect="1"/>
          </p:cNvPicPr>
          <p:nvPr/>
        </p:nvPicPr>
        <p:blipFill>
          <a:blip r:embed="rId4" cstate="print"/>
          <a:stretch>
            <a:fillRect/>
          </a:stretch>
        </p:blipFill>
        <p:spPr>
          <a:xfrm>
            <a:off x="9980612" y="2729472"/>
            <a:ext cx="1726158" cy="932887"/>
          </a:xfrm>
          <a:prstGeom prst="roundRect">
            <a:avLst>
              <a:gd name="adj" fmla="val 2953"/>
            </a:avLst>
          </a:prstGeom>
        </p:spPr>
      </p:pic>
      <p:pic>
        <p:nvPicPr>
          <p:cNvPr id="5" name="Picture 4">
            <a:hlinkClick r:id="rId5"/>
          </p:cNvPr>
          <p:cNvPicPr>
            <a:picLocks noChangeAspect="1"/>
          </p:cNvPicPr>
          <p:nvPr/>
        </p:nvPicPr>
        <p:blipFill>
          <a:blip r:embed="rId6" cstate="print"/>
          <a:stretch>
            <a:fillRect/>
          </a:stretch>
        </p:blipFill>
        <p:spPr>
          <a:xfrm>
            <a:off x="512764" y="1295401"/>
            <a:ext cx="1752600" cy="804224"/>
          </a:xfrm>
          <a:prstGeom prst="roundRect">
            <a:avLst>
              <a:gd name="adj" fmla="val 3159"/>
            </a:avLst>
          </a:prstGeom>
        </p:spPr>
      </p:pic>
      <p:pic>
        <p:nvPicPr>
          <p:cNvPr id="7" name="Picture 6">
            <a:hlinkClick r:id="rId7"/>
          </p:cNvPr>
          <p:cNvPicPr>
            <a:picLocks noChangeAspect="1"/>
          </p:cNvPicPr>
          <p:nvPr/>
        </p:nvPicPr>
        <p:blipFill>
          <a:blip r:embed="rId8" cstate="print"/>
          <a:stretch>
            <a:fillRect/>
          </a:stretch>
        </p:blipFill>
        <p:spPr>
          <a:xfrm>
            <a:off x="5468146" y="1295400"/>
            <a:ext cx="2040956" cy="804013"/>
          </a:xfrm>
          <a:prstGeom prst="roundRect">
            <a:avLst>
              <a:gd name="adj" fmla="val 3159"/>
            </a:avLst>
          </a:prstGeom>
        </p:spPr>
      </p:pic>
      <p:pic>
        <p:nvPicPr>
          <p:cNvPr id="8" name="Picture 7">
            <a:hlinkClick r:id="rId9"/>
          </p:cNvPr>
          <p:cNvPicPr>
            <a:picLocks noChangeAspect="1"/>
          </p:cNvPicPr>
          <p:nvPr/>
        </p:nvPicPr>
        <p:blipFill>
          <a:blip r:embed="rId10" cstate="print"/>
          <a:stretch>
            <a:fillRect/>
          </a:stretch>
        </p:blipFill>
        <p:spPr>
          <a:xfrm>
            <a:off x="2824428" y="1295400"/>
            <a:ext cx="2093874" cy="804013"/>
          </a:xfrm>
          <a:prstGeom prst="roundRect">
            <a:avLst>
              <a:gd name="adj" fmla="val 3159"/>
            </a:avLst>
          </a:prstGeom>
        </p:spPr>
      </p:pic>
      <p:pic>
        <p:nvPicPr>
          <p:cNvPr id="9" name="Picture 8">
            <a:hlinkClick r:id="rId11"/>
          </p:cNvPr>
          <p:cNvPicPr>
            <a:picLocks noChangeAspect="1"/>
          </p:cNvPicPr>
          <p:nvPr/>
        </p:nvPicPr>
        <p:blipFill>
          <a:blip r:embed="rId12" cstate="print"/>
          <a:stretch>
            <a:fillRect/>
          </a:stretch>
        </p:blipFill>
        <p:spPr>
          <a:xfrm>
            <a:off x="512764" y="5373443"/>
            <a:ext cx="3352800" cy="849557"/>
          </a:xfrm>
          <a:prstGeom prst="roundRect">
            <a:avLst>
              <a:gd name="adj" fmla="val 3159"/>
            </a:avLst>
          </a:prstGeom>
        </p:spPr>
      </p:pic>
      <p:sp>
        <p:nvSpPr>
          <p:cNvPr id="11" name="Title 10"/>
          <p:cNvSpPr>
            <a:spLocks noGrp="1"/>
          </p:cNvSpPr>
          <p:nvPr>
            <p:ph type="title"/>
          </p:nvPr>
        </p:nvSpPr>
        <p:spPr/>
        <p:txBody>
          <a:bodyPr>
            <a:normAutofit/>
          </a:bodyPr>
          <a:lstStyle/>
          <a:p>
            <a:r>
              <a:rPr lang="en-US" dirty="0"/>
              <a:t>Advanced Tree Structures</a:t>
            </a:r>
          </a:p>
        </p:txBody>
      </p:sp>
      <p:pic>
        <p:nvPicPr>
          <p:cNvPr id="13" name="Picture 12">
            <a:hlinkClick r:id="rId13"/>
          </p:cNvPr>
          <p:cNvPicPr>
            <a:picLocks noChangeAspect="1"/>
          </p:cNvPicPr>
          <p:nvPr/>
        </p:nvPicPr>
        <p:blipFill>
          <a:blip r:embed="rId14" cstate="print"/>
          <a:stretch>
            <a:fillRect/>
          </a:stretch>
        </p:blipFill>
        <p:spPr>
          <a:xfrm>
            <a:off x="4358563" y="5373443"/>
            <a:ext cx="2753589" cy="849556"/>
          </a:xfrm>
          <a:prstGeom prst="roundRect">
            <a:avLst>
              <a:gd name="adj" fmla="val 2953"/>
            </a:avLst>
          </a:prstGeom>
        </p:spPr>
      </p:pic>
      <p:sp>
        <p:nvSpPr>
          <p:cNvPr id="3" name="Text Placeholder 2"/>
          <p:cNvSpPr>
            <a:spLocks noGrp="1"/>
          </p:cNvSpPr>
          <p:nvPr>
            <p:ph type="body" sz="quarter" idx="10"/>
          </p:nvPr>
        </p:nvSpPr>
        <p:spPr>
          <a:xfrm>
            <a:off x="1529384" y="6400802"/>
            <a:ext cx="10482604" cy="363552"/>
          </a:xfrm>
        </p:spPr>
        <p:txBody>
          <a:bodyPr/>
          <a:lstStyle/>
          <a:p>
            <a:r>
              <a:rPr lang="en-US" dirty="0">
                <a:hlinkClick r:id="rId15"/>
              </a:rPr>
              <a:t>https://softuni.bg/trainings/1308/data-structures-february-2016</a:t>
            </a:r>
            <a:r>
              <a:rPr lang="en-US" dirty="0"/>
              <a:t>  </a:t>
            </a:r>
          </a:p>
        </p:txBody>
      </p:sp>
      <p:pic>
        <p:nvPicPr>
          <p:cNvPr id="16" name="Picture 15">
            <a:hlinkClick r:id="rId16"/>
          </p:cNvPr>
          <p:cNvPicPr>
            <a:picLocks noChangeAspect="1"/>
          </p:cNvPicPr>
          <p:nvPr/>
        </p:nvPicPr>
        <p:blipFill>
          <a:blip r:embed="rId17" cstate="print"/>
          <a:stretch>
            <a:fillRect/>
          </a:stretch>
        </p:blipFill>
        <p:spPr>
          <a:xfrm>
            <a:off x="7633728" y="5373443"/>
            <a:ext cx="4073042" cy="849556"/>
          </a:xfrm>
          <a:prstGeom prst="roundRect">
            <a:avLst>
              <a:gd name="adj" fmla="val 3159"/>
            </a:avLst>
          </a:prstGeom>
        </p:spPr>
      </p:pic>
      <p:pic>
        <p:nvPicPr>
          <p:cNvPr id="18" name="Picture 17">
            <a:hlinkClick r:id="rId18"/>
          </p:cNvPr>
          <p:cNvPicPr>
            <a:picLocks noChangeAspect="1"/>
          </p:cNvPicPr>
          <p:nvPr/>
        </p:nvPicPr>
        <p:blipFill>
          <a:blip r:embed="rId19" cstate="print"/>
          <a:stretch>
            <a:fillRect/>
          </a:stretch>
        </p:blipFill>
        <p:spPr>
          <a:xfrm>
            <a:off x="8075612" y="1316222"/>
            <a:ext cx="3631158" cy="783191"/>
          </a:xfrm>
          <a:prstGeom prst="roundRect">
            <a:avLst>
              <a:gd name="adj" fmla="val 3159"/>
            </a:avLst>
          </a:prstGeom>
        </p:spPr>
      </p:pic>
      <p:pic>
        <p:nvPicPr>
          <p:cNvPr id="4" name="Picture 3">
            <a:hlinkClick r:id="rId20"/>
          </p:cNvPr>
          <p:cNvPicPr>
            <a:picLocks noChangeAspect="1"/>
          </p:cNvPicPr>
          <p:nvPr/>
        </p:nvPicPr>
        <p:blipFill>
          <a:blip r:embed="rId21" cstate="print"/>
          <a:stretch>
            <a:fillRect/>
          </a:stretch>
        </p:blipFill>
        <p:spPr>
          <a:xfrm>
            <a:off x="5713413" y="4251041"/>
            <a:ext cx="5993358" cy="550371"/>
          </a:xfrm>
          <a:prstGeom prst="roundRect">
            <a:avLst>
              <a:gd name="adj" fmla="val 3159"/>
            </a:avLst>
          </a:prstGeom>
        </p:spPr>
      </p:pic>
    </p:spTree>
    <p:extLst>
      <p:ext uri="{BB962C8B-B14F-4D97-AF65-F5344CB8AC3E}">
        <p14:creationId xmlns:p14="http://schemas.microsoft.com/office/powerpoint/2010/main" val="1597101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License</a:t>
            </a:r>
            <a:endParaRPr lang="en-US" dirty="0"/>
          </a:p>
        </p:txBody>
      </p:sp>
      <p:sp>
        <p:nvSpPr>
          <p:cNvPr id="3" name="Content Placeholder 2"/>
          <p:cNvSpPr>
            <a:spLocks noGrp="1"/>
          </p:cNvSpPr>
          <p:nvPr>
            <p:ph idx="4294967295"/>
          </p:nvPr>
        </p:nvSpPr>
        <p:spPr>
          <a:xfrm>
            <a:off x="190413" y="1151121"/>
            <a:ext cx="11804822" cy="1796243"/>
          </a:xfrm>
        </p:spPr>
        <p:txBody>
          <a:bodyPr>
            <a:normAutofit/>
          </a:bodyPr>
          <a:lstStyle/>
          <a:p>
            <a:r>
              <a:rPr lang="en-US" dirty="0"/>
              <a:t>This </a:t>
            </a:r>
            <a:r>
              <a:rPr lang="en-US" dirty="0" smtClean="0"/>
              <a:t>course (slides, examples, labs, videos, homework, etc.)</a:t>
            </a:r>
            <a:br>
              <a:rPr lang="en-US" dirty="0" smtClean="0"/>
            </a:br>
            <a:r>
              <a:rPr lang="en-US" dirty="0" smtClean="0"/>
              <a:t>is </a:t>
            </a:r>
            <a:r>
              <a:rPr lang="en-US" dirty="0"/>
              <a:t>licensed </a:t>
            </a:r>
            <a:r>
              <a:rPr lang="en-US" dirty="0" smtClean="0"/>
              <a:t>under </a:t>
            </a:r>
            <a:r>
              <a:rPr lang="en-US" dirty="0"/>
              <a:t>the "</a:t>
            </a:r>
            <a:r>
              <a:rPr lang="en-US" dirty="0">
                <a:hlinkClick r:id="rId3"/>
              </a:rPr>
              <a:t>Creative Commons </a:t>
            </a:r>
            <a:r>
              <a:rPr lang="en-US" noProof="1" smtClean="0">
                <a:hlinkClick r:id="rId3"/>
              </a:rPr>
              <a:t>Attribution-NonCommercial-ShareAlike</a:t>
            </a:r>
            <a:r>
              <a:rPr lang="en-US" dirty="0" smtClean="0">
                <a:hlinkClick r:id="rId3"/>
              </a:rPr>
              <a:t> </a:t>
            </a:r>
            <a:r>
              <a:rPr lang="en-US" dirty="0">
                <a:hlinkClick r:id="rId3"/>
              </a:rPr>
              <a:t>4.0 International</a:t>
            </a:r>
            <a:r>
              <a:rPr lang="en-US" dirty="0"/>
              <a:t>" </a:t>
            </a:r>
            <a:r>
              <a:rPr lang="en-US" dirty="0" smtClean="0"/>
              <a:t>license</a:t>
            </a:r>
            <a:endParaRPr lang="en-US" sz="2000" dirty="0"/>
          </a:p>
        </p:txBody>
      </p:sp>
      <p:sp>
        <p:nvSpPr>
          <p:cNvPr id="4" name="Slide Number Placeholder 3"/>
          <p:cNvSpPr>
            <a:spLocks noGrp="1"/>
          </p:cNvSpPr>
          <p:nvPr>
            <p:ph type="sldNum" sz="quarter" idx="4"/>
          </p:nvPr>
        </p:nvSpPr>
        <p:spPr>
          <a:xfrm>
            <a:off x="11566412" y="6525002"/>
            <a:ext cx="428822" cy="196477"/>
          </a:xfrm>
        </p:spPr>
        <p:txBody>
          <a:bodyPr/>
          <a:lstStyle/>
          <a:p>
            <a:fld id="{C014DD1E-5D91-48A3-AD6D-45FBA980D106}" type="slidenum">
              <a:rPr lang="en-US" smtClean="0"/>
              <a:pPr/>
              <a:t>36</a:t>
            </a:fld>
            <a:endParaRPr lang="en-US" dirty="0"/>
          </a:p>
        </p:txBody>
      </p:sp>
      <p:pic>
        <p:nvPicPr>
          <p:cNvPr id="8" name="Picture 4" title="CC-BY-NC-SA License">
            <a:hlinkClick r:id="rId3" tooltip="This work is licensed under the &quot;Creative Commons Attribution-NonCommercial-ShareAlike 4.0 International&quot; licens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37" y="3281192"/>
            <a:ext cx="3170776" cy="1109380"/>
          </a:xfrm>
          <a:prstGeom prst="roundRect">
            <a:avLst>
              <a:gd name="adj" fmla="val 4326"/>
            </a:avLst>
          </a:prstGeom>
          <a:noFill/>
          <a:ln>
            <a:solidFill>
              <a:schemeClr val="accent2">
                <a:lumMod val="75000"/>
              </a:schemeClr>
            </a:solidFill>
          </a:ln>
          <a:extLst>
            <a:ext uri="{909E8E84-426E-40dd-AFC4-6F175D3DCCD1}">
              <a14:hiddenFill xmlns:a14="http://schemas.microsoft.com/office/drawing/2010/main" xmlns="">
                <a:solidFill>
                  <a:srgbClr val="FFFFFF"/>
                </a:solidFill>
              </a14:hiddenFill>
            </a:ext>
          </a:extLst>
        </p:spPr>
      </p:pic>
      <p:sp>
        <p:nvSpPr>
          <p:cNvPr id="6" name="Content Placeholder 2"/>
          <p:cNvSpPr>
            <a:spLocks noGrp="1"/>
          </p:cNvSpPr>
          <p:nvPr>
            <p:ph idx="4294967295"/>
          </p:nvPr>
        </p:nvSpPr>
        <p:spPr>
          <a:xfrm>
            <a:off x="188815" y="4724400"/>
            <a:ext cx="11804822" cy="1997079"/>
          </a:xfrm>
        </p:spPr>
        <p:txBody>
          <a:bodyPr>
            <a:normAutofit/>
          </a:bodyPr>
          <a:lstStyle/>
          <a:p>
            <a:pPr>
              <a:spcBef>
                <a:spcPts val="1800"/>
              </a:spcBef>
            </a:pPr>
            <a:r>
              <a:rPr lang="en-US" sz="2400" dirty="0" smtClean="0"/>
              <a:t>Attribution: this work may contain portions from</a:t>
            </a:r>
          </a:p>
          <a:p>
            <a:pPr lvl="1"/>
            <a:r>
              <a:rPr lang="en-US" sz="2000" dirty="0"/>
              <a:t>"</a:t>
            </a:r>
            <a:r>
              <a:rPr lang="en-US" sz="2000" dirty="0">
                <a:hlinkClick r:id="rId5"/>
              </a:rPr>
              <a:t>Fundamentals of Computer Programming with C#</a:t>
            </a:r>
            <a:r>
              <a:rPr lang="en-US" sz="2000" dirty="0"/>
              <a:t>" book by Svetlin Nakov &amp; Co. under </a:t>
            </a:r>
            <a:r>
              <a:rPr lang="en-US" sz="2000" dirty="0">
                <a:hlinkClick r:id="rId6"/>
              </a:rPr>
              <a:t>CC-BY-SA</a:t>
            </a:r>
            <a:r>
              <a:rPr lang="en-US" sz="2000" dirty="0"/>
              <a:t> license</a:t>
            </a:r>
          </a:p>
          <a:p>
            <a:pPr lvl="1"/>
            <a:r>
              <a:rPr lang="en-US" sz="2000" dirty="0" smtClean="0"/>
              <a:t>"</a:t>
            </a:r>
            <a:r>
              <a:rPr lang="en-US" sz="2000" dirty="0" smtClean="0">
                <a:hlinkClick r:id="rId7"/>
              </a:rPr>
              <a:t>Data Structures and Algorithms</a:t>
            </a:r>
            <a:r>
              <a:rPr lang="en-US" sz="2000" dirty="0" smtClean="0"/>
              <a:t>" </a:t>
            </a:r>
            <a:r>
              <a:rPr lang="en-US" sz="2000" dirty="0"/>
              <a:t>course by </a:t>
            </a:r>
            <a:r>
              <a:rPr lang="en-US" sz="2000" noProof="1"/>
              <a:t>Telerik Academy</a:t>
            </a:r>
            <a:r>
              <a:rPr lang="en-US" sz="2000" dirty="0"/>
              <a:t> under </a:t>
            </a:r>
            <a:r>
              <a:rPr lang="en-US" sz="2000" dirty="0">
                <a:hlinkClick r:id="rId8"/>
              </a:rPr>
              <a:t>CC-BY-NC-SA</a:t>
            </a:r>
            <a:r>
              <a:rPr lang="en-US" sz="2000" dirty="0"/>
              <a:t> license</a:t>
            </a:r>
          </a:p>
        </p:txBody>
      </p:sp>
    </p:spTree>
    <p:extLst>
      <p:ext uri="{BB962C8B-B14F-4D97-AF65-F5344CB8AC3E}">
        <p14:creationId xmlns:p14="http://schemas.microsoft.com/office/powerpoint/2010/main" val="4196905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9899" y="103056"/>
            <a:ext cx="9074150" cy="936625"/>
          </a:xfrm>
        </p:spPr>
        <p:txBody>
          <a:bodyPr>
            <a:normAutofit/>
          </a:bodyPr>
          <a:lstStyle/>
          <a:p>
            <a:r>
              <a:rPr lang="en-US" dirty="0"/>
              <a:t>Free Trainings @ Software University</a:t>
            </a:r>
          </a:p>
        </p:txBody>
      </p:sp>
      <p:sp>
        <p:nvSpPr>
          <p:cNvPr id="4" name="Content Placeholder 3"/>
          <p:cNvSpPr>
            <a:spLocks noGrp="1"/>
          </p:cNvSpPr>
          <p:nvPr>
            <p:ph idx="4294967295"/>
          </p:nvPr>
        </p:nvSpPr>
        <p:spPr>
          <a:xfrm>
            <a:off x="259899" y="1039681"/>
            <a:ext cx="9434513" cy="5639378"/>
          </a:xfrm>
        </p:spPr>
        <p:txBody>
          <a:bodyPr>
            <a:noAutofit/>
          </a:bodyPr>
          <a:lstStyle/>
          <a:p>
            <a:pPr>
              <a:lnSpc>
                <a:spcPct val="100000"/>
              </a:lnSpc>
            </a:pPr>
            <a:r>
              <a:rPr lang="en-US" sz="3200" dirty="0" smtClean="0"/>
              <a:t>Software University Foundation – </a:t>
            </a:r>
            <a:r>
              <a:rPr lang="en-US" sz="3200" noProof="1" smtClean="0">
                <a:hlinkClick r:id="rId3"/>
              </a:rPr>
              <a:t>softuni.org</a:t>
            </a:r>
            <a:endParaRPr lang="en-US" sz="3200" noProof="1" smtClean="0"/>
          </a:p>
          <a:p>
            <a:pPr>
              <a:lnSpc>
                <a:spcPct val="100000"/>
              </a:lnSpc>
            </a:pPr>
            <a:r>
              <a:rPr lang="en-US" sz="3200" dirty="0"/>
              <a:t>Software University – High-Quality Education, Profession and Job for Software Developers</a:t>
            </a:r>
          </a:p>
          <a:p>
            <a:pPr lvl="1">
              <a:lnSpc>
                <a:spcPct val="100000"/>
              </a:lnSpc>
            </a:pPr>
            <a:r>
              <a:rPr lang="en-US" sz="2900" noProof="1">
                <a:hlinkClick r:id="rId4"/>
              </a:rPr>
              <a:t>softuni.bg</a:t>
            </a:r>
            <a:r>
              <a:rPr lang="en-US" sz="2900" noProof="1"/>
              <a:t> </a:t>
            </a:r>
          </a:p>
          <a:p>
            <a:pPr marL="304747" lvl="1" indent="-304747">
              <a:lnSpc>
                <a:spcPct val="100000"/>
              </a:lnSpc>
              <a:buClr>
                <a:srgbClr val="F2B254"/>
              </a:buClr>
              <a:buSzPct val="100000"/>
              <a:tabLst>
                <a:tab pos="282575" algn="l"/>
              </a:tabLst>
            </a:pPr>
            <a:r>
              <a:rPr lang="en-US" dirty="0" smtClean="0"/>
              <a:t>Software University </a:t>
            </a:r>
            <a:r>
              <a:rPr lang="en-US" dirty="0"/>
              <a:t>@ </a:t>
            </a:r>
            <a:r>
              <a:rPr lang="en-US" dirty="0" smtClean="0"/>
              <a:t>Facebook</a:t>
            </a:r>
          </a:p>
          <a:p>
            <a:pPr lvl="1">
              <a:lnSpc>
                <a:spcPct val="100000"/>
              </a:lnSpc>
              <a:tabLst>
                <a:tab pos="282575" algn="l"/>
              </a:tabLst>
            </a:pPr>
            <a:r>
              <a:rPr lang="en-US" sz="2900" noProof="1">
                <a:hlinkClick r:id="rId5"/>
              </a:rPr>
              <a:t>facebook.com/SoftwareUniversity</a:t>
            </a:r>
            <a:endParaRPr lang="en-US" sz="2900" noProof="1"/>
          </a:p>
          <a:p>
            <a:pPr marL="304747" lvl="1" indent="-304747">
              <a:lnSpc>
                <a:spcPct val="100000"/>
              </a:lnSpc>
              <a:buClr>
                <a:srgbClr val="F2B254"/>
              </a:buClr>
              <a:buSzPct val="100000"/>
              <a:tabLst>
                <a:tab pos="282575" algn="l"/>
              </a:tabLst>
            </a:pPr>
            <a:r>
              <a:rPr lang="en-US" dirty="0" smtClean="0"/>
              <a:t>Software </a:t>
            </a:r>
            <a:r>
              <a:rPr lang="en-US" dirty="0"/>
              <a:t>University @ </a:t>
            </a:r>
            <a:r>
              <a:rPr lang="en-US" dirty="0" smtClean="0"/>
              <a:t>YouTube</a:t>
            </a:r>
          </a:p>
          <a:p>
            <a:pPr lvl="1">
              <a:lnSpc>
                <a:spcPct val="100000"/>
              </a:lnSpc>
              <a:tabLst>
                <a:tab pos="282575" algn="l"/>
              </a:tabLst>
            </a:pPr>
            <a:r>
              <a:rPr lang="en-US" sz="2900" noProof="1">
                <a:hlinkClick r:id="rId6"/>
              </a:rPr>
              <a:t>youtube.com/SoftwareUniversity</a:t>
            </a:r>
            <a:endParaRPr lang="en-US" sz="2900" noProof="1"/>
          </a:p>
          <a:p>
            <a:pPr marL="304747" lvl="1" indent="-304747">
              <a:lnSpc>
                <a:spcPct val="100000"/>
              </a:lnSpc>
              <a:buClr>
                <a:srgbClr val="F2B254"/>
              </a:buClr>
              <a:buSzPct val="100000"/>
              <a:tabLst>
                <a:tab pos="282575" algn="l"/>
              </a:tabLst>
            </a:pPr>
            <a:r>
              <a:rPr lang="en-US" noProof="1" smtClean="0"/>
              <a:t>Software University Forums – </a:t>
            </a:r>
            <a:r>
              <a:rPr lang="en-US" dirty="0">
                <a:hlinkClick r:id="rId7"/>
              </a:rPr>
              <a:t>forum.softuni.bg</a:t>
            </a:r>
            <a:endParaRPr lang="en-US" noProof="1"/>
          </a:p>
        </p:txBody>
      </p:sp>
      <p:pic>
        <p:nvPicPr>
          <p:cNvPr id="9" name="Picture 8" descr="http://softuni.bg" title="Software University">
            <a:hlinkClick r:id="rId4" tooltip="Software University"/>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26400" y="1594686"/>
            <a:ext cx="1701050" cy="1570200"/>
          </a:xfrm>
          <a:prstGeom prst="rect">
            <a:avLst/>
          </a:prstGeom>
          <a:ln w="12700">
            <a:solidFill>
              <a:srgbClr val="55438F">
                <a:alpha val="70000"/>
              </a:srgbClr>
            </a:solidFill>
          </a:ln>
        </p:spPr>
      </p:pic>
      <p:pic>
        <p:nvPicPr>
          <p:cNvPr id="10" name="Picture 9" descr="http://softuni.org" title="Software University Foundation">
            <a:hlinkClick r:id="rId3" tooltip="Software University Foundation"/>
          </p:cNvPr>
          <p:cNvPicPr>
            <a:picLocks noChangeAspect="1"/>
          </p:cNvPicPr>
          <p:nvPr/>
        </p:nvPicPr>
        <p:blipFill rotWithShape="1">
          <a:blip r:embed="rId9" cstate="print">
            <a:extLst>
              <a:ext uri="{28A0092B-C50C-407E-A947-70E740481C1C}">
                <a14:useLocalDpi xmlns:a14="http://schemas.microsoft.com/office/drawing/2010/main"/>
              </a:ext>
            </a:extLst>
          </a:blip>
          <a:srcRect l="-5359" t="-15226" r="-5359" b="-15226"/>
          <a:stretch/>
        </p:blipFill>
        <p:spPr>
          <a:xfrm>
            <a:off x="9457098" y="466964"/>
            <a:ext cx="2269870" cy="874916"/>
          </a:xfrm>
          <a:prstGeom prst="roundRect">
            <a:avLst>
              <a:gd name="adj" fmla="val 3940"/>
            </a:avLst>
          </a:prstGeom>
          <a:solidFill>
            <a:srgbClr val="231F20">
              <a:alpha val="50000"/>
            </a:srgbClr>
          </a:solidFill>
          <a:ln>
            <a:solidFill>
              <a:schemeClr val="accent1">
                <a:lumMod val="75000"/>
                <a:alpha val="40000"/>
              </a:schemeClr>
            </a:solidFill>
          </a:ln>
        </p:spPr>
      </p:pic>
      <p:pic>
        <p:nvPicPr>
          <p:cNvPr id="11" name="Picture 4" descr="http://www.facebook.com/SoftwareUniversity" title="Software University @ Facebook">
            <a:hlinkClick r:id="rId10" tooltip="Software University @ Facebook"/>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075536" y="3385124"/>
            <a:ext cx="1003954" cy="101756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www.youtube.com/SoftwareUniversity" title="Software University Videos @ YouTube">
            <a:hlinkClick r:id="rId6" tooltip="Software University YouTube Video Channel"/>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656544" y="4589658"/>
            <a:ext cx="1837868" cy="675261"/>
          </a:xfrm>
          <a:prstGeom prst="rect">
            <a:avLst/>
          </a:prstGeom>
          <a:ln w="25400">
            <a:solidFill>
              <a:schemeClr val="bg1">
                <a:lumMod val="50000"/>
                <a:lumOff val="50000"/>
                <a:alpha val="25000"/>
              </a:schemeClr>
            </a:solidFill>
          </a:ln>
          <a:extLst>
            <a:ext uri="{909E8E84-426E-40dd-AFC4-6F175D3DCCD1}">
              <a14:hiddenFill xmlns:a14="http://schemas.microsoft.com/office/drawing/2010/main" xmlns="">
                <a:solidFill>
                  <a:srgbClr val="FFFFFF"/>
                </a:solidFill>
              </a14:hiddenFill>
            </a:ext>
          </a:extLst>
        </p:spPr>
      </p:pic>
      <p:pic>
        <p:nvPicPr>
          <p:cNvPr id="13" name="Picture 12" descr="http://forum.softuni.bg" title="Software University - Forum">
            <a:hlinkClick r:id="rId7" tooltip="Software University Discussion Forum"/>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109334" y="5540172"/>
            <a:ext cx="970156" cy="965726"/>
          </a:xfrm>
          <a:prstGeom prst="rect">
            <a:avLst/>
          </a:prstGeom>
        </p:spPr>
      </p:pic>
      <p:pic>
        <p:nvPicPr>
          <p:cNvPr id="5" name="Picture 4">
            <a:hlinkClick r:id="rId4"/>
          </p:cNvPr>
          <p:cNvPicPr>
            <a:picLocks noChangeAspect="1"/>
          </p:cNvPicPr>
          <p:nvPr/>
        </p:nvPicPr>
        <p:blipFill>
          <a:blip r:embed="rId14"/>
          <a:stretch>
            <a:fillRect/>
          </a:stretch>
        </p:blipFill>
        <p:spPr>
          <a:xfrm>
            <a:off x="6762304" y="3093954"/>
            <a:ext cx="2286198" cy="2493480"/>
          </a:xfrm>
          <a:prstGeom prst="rect">
            <a:avLst/>
          </a:prstGeom>
        </p:spPr>
      </p:pic>
    </p:spTree>
    <p:extLst>
      <p:ext uri="{BB962C8B-B14F-4D97-AF65-F5344CB8AC3E}">
        <p14:creationId xmlns:p14="http://schemas.microsoft.com/office/powerpoint/2010/main" val="2931241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GB" dirty="0" smtClean="0">
                <a:solidFill>
                  <a:schemeClr val="tx2">
                    <a:lumMod val="75000"/>
                  </a:schemeClr>
                </a:solidFill>
              </a:rPr>
              <a:t>Binary tree </a:t>
            </a:r>
            <a:r>
              <a:rPr lang="en-GB" dirty="0" smtClean="0"/>
              <a:t>is a tree data structure</a:t>
            </a:r>
          </a:p>
          <a:p>
            <a:pPr lvl="1"/>
            <a:r>
              <a:rPr lang="en-GB" dirty="0" smtClean="0"/>
              <a:t>Binary tree has a root node</a:t>
            </a:r>
          </a:p>
          <a:p>
            <a:pPr lvl="1"/>
            <a:r>
              <a:rPr lang="en-GB" dirty="0" smtClean="0"/>
              <a:t>Each node has at most two children</a:t>
            </a:r>
          </a:p>
          <a:p>
            <a:pPr lvl="2"/>
            <a:r>
              <a:rPr lang="en-GB" dirty="0" smtClean="0"/>
              <a:t>Left and right child</a:t>
            </a:r>
          </a:p>
          <a:p>
            <a:r>
              <a:rPr lang="en-GB" dirty="0" smtClean="0">
                <a:solidFill>
                  <a:schemeClr val="tx2">
                    <a:lumMod val="75000"/>
                  </a:schemeClr>
                </a:solidFill>
              </a:rPr>
              <a:t>Binary search trees </a:t>
            </a:r>
            <a:r>
              <a:rPr lang="en-GB" dirty="0" smtClean="0"/>
              <a:t>are</a:t>
            </a:r>
            <a:r>
              <a:rPr lang="bg-BG" dirty="0" smtClean="0"/>
              <a:t> </a:t>
            </a:r>
            <a:r>
              <a:rPr lang="en-GB" dirty="0" smtClean="0">
                <a:solidFill>
                  <a:schemeClr val="tx2">
                    <a:lumMod val="75000"/>
                  </a:schemeClr>
                </a:solidFill>
              </a:rPr>
              <a:t>ordered</a:t>
            </a:r>
            <a:r>
              <a:rPr lang="en-US" dirty="0"/>
              <a:t> trees</a:t>
            </a:r>
            <a:endParaRPr lang="en-GB" dirty="0" smtClean="0"/>
          </a:p>
          <a:p>
            <a:r>
              <a:rPr lang="en-US" dirty="0">
                <a:cs typeface="Times New Roman" pitchFamily="18" charset="0"/>
                <a:sym typeface="Symbol" pitchFamily="18" charset="2"/>
              </a:rPr>
              <a:t>Binary search trees can be </a:t>
            </a:r>
            <a:r>
              <a:rPr lang="en-US" dirty="0" smtClean="0">
                <a:solidFill>
                  <a:schemeClr val="tx2">
                    <a:lumMod val="75000"/>
                  </a:schemeClr>
                </a:solidFill>
                <a:cs typeface="Times New Roman" pitchFamily="18" charset="0"/>
                <a:sym typeface="Symbol" pitchFamily="18" charset="2"/>
              </a:rPr>
              <a:t>balanced</a:t>
            </a:r>
          </a:p>
          <a:p>
            <a:pPr lvl="1"/>
            <a:r>
              <a:rPr lang="en-US" dirty="0" smtClean="0"/>
              <a:t>Subtrees hold nearly equal number of nodes</a:t>
            </a:r>
          </a:p>
          <a:p>
            <a:pPr lvl="1"/>
            <a:r>
              <a:rPr lang="en-US" dirty="0" smtClean="0"/>
              <a:t>Subtrees are with nearly the same height</a:t>
            </a:r>
            <a:endParaRPr lang="en-GB" dirty="0" smtClean="0"/>
          </a:p>
        </p:txBody>
      </p:sp>
      <p:sp>
        <p:nvSpPr>
          <p:cNvPr id="4" name="Title 3"/>
          <p:cNvSpPr>
            <a:spLocks noGrp="1"/>
          </p:cNvSpPr>
          <p:nvPr>
            <p:ph type="title"/>
          </p:nvPr>
        </p:nvSpPr>
        <p:spPr/>
        <p:txBody>
          <a:bodyPr/>
          <a:lstStyle/>
          <a:p>
            <a:r>
              <a:rPr lang="en-GB" dirty="0" smtClean="0"/>
              <a:t>What is Binary Tree?</a:t>
            </a:r>
            <a:endParaRPr lang="en-GB"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7612" y="3911471"/>
            <a:ext cx="2781300" cy="2466975"/>
          </a:xfrm>
          <a:prstGeom prst="roundRect">
            <a:avLst>
              <a:gd name="adj" fmla="val 2230"/>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7612" y="1409601"/>
            <a:ext cx="2782283" cy="2019399"/>
          </a:xfrm>
          <a:prstGeom prst="roundRect">
            <a:avLst>
              <a:gd name="adj" fmla="val 2230"/>
            </a:avLst>
          </a:prstGeom>
        </p:spPr>
      </p:pic>
    </p:spTree>
    <p:extLst>
      <p:ext uri="{BB962C8B-B14F-4D97-AF65-F5344CB8AC3E}">
        <p14:creationId xmlns:p14="http://schemas.microsoft.com/office/powerpoint/2010/main" val="319789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6231999" y="2471704"/>
            <a:ext cx="4252453"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280753 w 5153205"/>
              <a:gd name="connsiteY86" fmla="*/ 227286 h 4301934"/>
              <a:gd name="connsiteX87" fmla="*/ 3480316 w 5153205"/>
              <a:gd name="connsiteY87" fmla="*/ 264370 h 4301934"/>
              <a:gd name="connsiteX88" fmla="*/ 3233850 w 5153205"/>
              <a:gd name="connsiteY88" fmla="*/ 96678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40104 w 5153205"/>
              <a:gd name="connsiteY85" fmla="*/ 206514 h 4301934"/>
              <a:gd name="connsiteX86" fmla="*/ 3480316 w 5153205"/>
              <a:gd name="connsiteY86" fmla="*/ 264370 h 4301934"/>
              <a:gd name="connsiteX87" fmla="*/ 3233850 w 5153205"/>
              <a:gd name="connsiteY87" fmla="*/ 96678 h 4301934"/>
              <a:gd name="connsiteX88" fmla="*/ 2803376 w 5153205"/>
              <a:gd name="connsiteY88" fmla="*/ 29094 h 4301934"/>
              <a:gd name="connsiteX89" fmla="*/ 2516772 w 5153205"/>
              <a:gd name="connsiteY8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480316 w 5153205"/>
              <a:gd name="connsiteY85" fmla="*/ 264370 h 4301934"/>
              <a:gd name="connsiteX86" fmla="*/ 3233850 w 5153205"/>
              <a:gd name="connsiteY86" fmla="*/ 96678 h 4301934"/>
              <a:gd name="connsiteX87" fmla="*/ 2803376 w 5153205"/>
              <a:gd name="connsiteY87" fmla="*/ 29094 h 4301934"/>
              <a:gd name="connsiteX88" fmla="*/ 2516772 w 5153205"/>
              <a:gd name="connsiteY88"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480316 w 5153205"/>
              <a:gd name="connsiteY84" fmla="*/ 264370 h 4301934"/>
              <a:gd name="connsiteX85" fmla="*/ 3233850 w 5153205"/>
              <a:gd name="connsiteY85" fmla="*/ 96678 h 4301934"/>
              <a:gd name="connsiteX86" fmla="*/ 2803376 w 5153205"/>
              <a:gd name="connsiteY86" fmla="*/ 29094 h 4301934"/>
              <a:gd name="connsiteX87" fmla="*/ 2516772 w 5153205"/>
              <a:gd name="connsiteY87"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480316 w 5153205"/>
              <a:gd name="connsiteY83" fmla="*/ 264370 h 4301934"/>
              <a:gd name="connsiteX84" fmla="*/ 3233850 w 5153205"/>
              <a:gd name="connsiteY84" fmla="*/ 96678 h 4301934"/>
              <a:gd name="connsiteX85" fmla="*/ 2803376 w 5153205"/>
              <a:gd name="connsiteY85" fmla="*/ 29094 h 4301934"/>
              <a:gd name="connsiteX86" fmla="*/ 2516772 w 5153205"/>
              <a:gd name="connsiteY86"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511782 w 5153205"/>
              <a:gd name="connsiteY82" fmla="*/ 329344 h 4301934"/>
              <a:gd name="connsiteX83" fmla="*/ 3233850 w 5153205"/>
              <a:gd name="connsiteY83" fmla="*/ 96678 h 4301934"/>
              <a:gd name="connsiteX84" fmla="*/ 2803376 w 5153205"/>
              <a:gd name="connsiteY84" fmla="*/ 29094 h 4301934"/>
              <a:gd name="connsiteX85" fmla="*/ 2516772 w 5153205"/>
              <a:gd name="connsiteY8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233850 w 5153205"/>
              <a:gd name="connsiteY82" fmla="*/ 96678 h 4301934"/>
              <a:gd name="connsiteX83" fmla="*/ 2803376 w 5153205"/>
              <a:gd name="connsiteY83" fmla="*/ 29094 h 4301934"/>
              <a:gd name="connsiteX84" fmla="*/ 2516772 w 5153205"/>
              <a:gd name="connsiteY8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233850 w 5153205"/>
              <a:gd name="connsiteY81" fmla="*/ 96678 h 4301934"/>
              <a:gd name="connsiteX82" fmla="*/ 2803376 w 5153205"/>
              <a:gd name="connsiteY82" fmla="*/ 29094 h 4301934"/>
              <a:gd name="connsiteX83" fmla="*/ 2516772 w 5153205"/>
              <a:gd name="connsiteY8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508085 w 5153205"/>
              <a:gd name="connsiteY79" fmla="*/ 324119 h 4301934"/>
              <a:gd name="connsiteX80" fmla="*/ 3233850 w 5153205"/>
              <a:gd name="connsiteY80" fmla="*/ 96678 h 4301934"/>
              <a:gd name="connsiteX81" fmla="*/ 2803376 w 5153205"/>
              <a:gd name="connsiteY81" fmla="*/ 29094 h 4301934"/>
              <a:gd name="connsiteX82" fmla="*/ 2516772 w 5153205"/>
              <a:gd name="connsiteY8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08085 w 5153205"/>
              <a:gd name="connsiteY78" fmla="*/ 324119 h 4301934"/>
              <a:gd name="connsiteX79" fmla="*/ 3233850 w 5153205"/>
              <a:gd name="connsiteY79" fmla="*/ 96678 h 4301934"/>
              <a:gd name="connsiteX80" fmla="*/ 2803376 w 5153205"/>
              <a:gd name="connsiteY80" fmla="*/ 29094 h 4301934"/>
              <a:gd name="connsiteX81" fmla="*/ 2516772 w 5153205"/>
              <a:gd name="connsiteY8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08085 w 5153205"/>
              <a:gd name="connsiteY77" fmla="*/ 324119 h 4301934"/>
              <a:gd name="connsiteX78" fmla="*/ 3233850 w 5153205"/>
              <a:gd name="connsiteY78" fmla="*/ 96678 h 4301934"/>
              <a:gd name="connsiteX79" fmla="*/ 2803376 w 5153205"/>
              <a:gd name="connsiteY79" fmla="*/ 29094 h 4301934"/>
              <a:gd name="connsiteX80" fmla="*/ 2516772 w 5153205"/>
              <a:gd name="connsiteY8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20666 w 5153205"/>
              <a:gd name="connsiteY75" fmla="*/ 626331 h 4301934"/>
              <a:gd name="connsiteX76" fmla="*/ 3508085 w 5153205"/>
              <a:gd name="connsiteY76" fmla="*/ 324119 h 4301934"/>
              <a:gd name="connsiteX77" fmla="*/ 3233850 w 5153205"/>
              <a:gd name="connsiteY77" fmla="*/ 96678 h 4301934"/>
              <a:gd name="connsiteX78" fmla="*/ 2803376 w 5153205"/>
              <a:gd name="connsiteY78" fmla="*/ 29094 h 4301934"/>
              <a:gd name="connsiteX79" fmla="*/ 2516772 w 5153205"/>
              <a:gd name="connsiteY79"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1497" y="830306"/>
                  <a:pt x="3813310" y="779720"/>
                </a:cubicBezTo>
                <a:cubicBezTo>
                  <a:pt x="3775123" y="729134"/>
                  <a:pt x="3780366" y="686031"/>
                  <a:pt x="3720666" y="626331"/>
                </a:cubicBezTo>
                <a:cubicBezTo>
                  <a:pt x="3669795" y="550398"/>
                  <a:pt x="3589221" y="412395"/>
                  <a:pt x="3508085" y="324119"/>
                </a:cubicBezTo>
                <a:cubicBezTo>
                  <a:pt x="3426949" y="235844"/>
                  <a:pt x="3351302" y="145849"/>
                  <a:pt x="3233850" y="96678"/>
                </a:cubicBezTo>
                <a:cubicBezTo>
                  <a:pt x="3116398" y="47507"/>
                  <a:pt x="2922889" y="44907"/>
                  <a:pt x="2803376" y="29094"/>
                </a:cubicBezTo>
                <a:cubicBezTo>
                  <a:pt x="2683863" y="13281"/>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reeform 7"/>
          <p:cNvSpPr/>
          <p:nvPr/>
        </p:nvSpPr>
        <p:spPr>
          <a:xfrm>
            <a:off x="1354100" y="2452367"/>
            <a:ext cx="4772205" cy="4105457"/>
          </a:xfrm>
          <a:custGeom>
            <a:avLst/>
            <a:gdLst>
              <a:gd name="connsiteX0" fmla="*/ 3070747 w 5147621"/>
              <a:gd name="connsiteY0" fmla="*/ 0 h 4258102"/>
              <a:gd name="connsiteX1" fmla="*/ 2060812 w 5147621"/>
              <a:gd name="connsiteY1" fmla="*/ 13648 h 4258102"/>
              <a:gd name="connsiteX2" fmla="*/ 1883391 w 5147621"/>
              <a:gd name="connsiteY2" fmla="*/ 81887 h 4258102"/>
              <a:gd name="connsiteX3" fmla="*/ 1815153 w 5147621"/>
              <a:gd name="connsiteY3" fmla="*/ 95535 h 4258102"/>
              <a:gd name="connsiteX4" fmla="*/ 1774209 w 5147621"/>
              <a:gd name="connsiteY4" fmla="*/ 122830 h 4258102"/>
              <a:gd name="connsiteX5" fmla="*/ 1719618 w 5147621"/>
              <a:gd name="connsiteY5" fmla="*/ 163773 h 4258102"/>
              <a:gd name="connsiteX6" fmla="*/ 1651379 w 5147621"/>
              <a:gd name="connsiteY6" fmla="*/ 177421 h 4258102"/>
              <a:gd name="connsiteX7" fmla="*/ 1596788 w 5147621"/>
              <a:gd name="connsiteY7" fmla="*/ 218364 h 4258102"/>
              <a:gd name="connsiteX8" fmla="*/ 1487606 w 5147621"/>
              <a:gd name="connsiteY8" fmla="*/ 259308 h 4258102"/>
              <a:gd name="connsiteX9" fmla="*/ 1351129 w 5147621"/>
              <a:gd name="connsiteY9" fmla="*/ 300251 h 4258102"/>
              <a:gd name="connsiteX10" fmla="*/ 1282890 w 5147621"/>
              <a:gd name="connsiteY10" fmla="*/ 327547 h 4258102"/>
              <a:gd name="connsiteX11" fmla="*/ 1228299 w 5147621"/>
              <a:gd name="connsiteY11" fmla="*/ 341194 h 4258102"/>
              <a:gd name="connsiteX12" fmla="*/ 1105469 w 5147621"/>
              <a:gd name="connsiteY12" fmla="*/ 464024 h 4258102"/>
              <a:gd name="connsiteX13" fmla="*/ 1064526 w 5147621"/>
              <a:gd name="connsiteY13" fmla="*/ 504967 h 4258102"/>
              <a:gd name="connsiteX14" fmla="*/ 941696 w 5147621"/>
              <a:gd name="connsiteY14" fmla="*/ 709684 h 4258102"/>
              <a:gd name="connsiteX15" fmla="*/ 900753 w 5147621"/>
              <a:gd name="connsiteY15" fmla="*/ 777923 h 4258102"/>
              <a:gd name="connsiteX16" fmla="*/ 832514 w 5147621"/>
              <a:gd name="connsiteY16" fmla="*/ 873457 h 4258102"/>
              <a:gd name="connsiteX17" fmla="*/ 791570 w 5147621"/>
              <a:gd name="connsiteY17" fmla="*/ 941696 h 4258102"/>
              <a:gd name="connsiteX18" fmla="*/ 777923 w 5147621"/>
              <a:gd name="connsiteY18" fmla="*/ 982639 h 4258102"/>
              <a:gd name="connsiteX19" fmla="*/ 750627 w 5147621"/>
              <a:gd name="connsiteY19" fmla="*/ 1037230 h 4258102"/>
              <a:gd name="connsiteX20" fmla="*/ 709684 w 5147621"/>
              <a:gd name="connsiteY20" fmla="*/ 1105469 h 4258102"/>
              <a:gd name="connsiteX21" fmla="*/ 696036 w 5147621"/>
              <a:gd name="connsiteY21" fmla="*/ 1146412 h 4258102"/>
              <a:gd name="connsiteX22" fmla="*/ 668741 w 5147621"/>
              <a:gd name="connsiteY22" fmla="*/ 1201003 h 4258102"/>
              <a:gd name="connsiteX23" fmla="*/ 655093 w 5147621"/>
              <a:gd name="connsiteY23" fmla="*/ 1241947 h 4258102"/>
              <a:gd name="connsiteX24" fmla="*/ 627797 w 5147621"/>
              <a:gd name="connsiteY24" fmla="*/ 1310185 h 4258102"/>
              <a:gd name="connsiteX25" fmla="*/ 614150 w 5147621"/>
              <a:gd name="connsiteY25" fmla="*/ 1351129 h 4258102"/>
              <a:gd name="connsiteX26" fmla="*/ 586854 w 5147621"/>
              <a:gd name="connsiteY26" fmla="*/ 1405720 h 4258102"/>
              <a:gd name="connsiteX27" fmla="*/ 573206 w 5147621"/>
              <a:gd name="connsiteY27" fmla="*/ 1446663 h 4258102"/>
              <a:gd name="connsiteX28" fmla="*/ 504967 w 5147621"/>
              <a:gd name="connsiteY28" fmla="*/ 1528550 h 4258102"/>
              <a:gd name="connsiteX29" fmla="*/ 450376 w 5147621"/>
              <a:gd name="connsiteY29" fmla="*/ 1678675 h 4258102"/>
              <a:gd name="connsiteX30" fmla="*/ 382138 w 5147621"/>
              <a:gd name="connsiteY30" fmla="*/ 1801505 h 4258102"/>
              <a:gd name="connsiteX31" fmla="*/ 368490 w 5147621"/>
              <a:gd name="connsiteY31" fmla="*/ 1842448 h 4258102"/>
              <a:gd name="connsiteX32" fmla="*/ 300251 w 5147621"/>
              <a:gd name="connsiteY32" fmla="*/ 1924335 h 4258102"/>
              <a:gd name="connsiteX33" fmla="*/ 259308 w 5147621"/>
              <a:gd name="connsiteY33" fmla="*/ 2019869 h 4258102"/>
              <a:gd name="connsiteX34" fmla="*/ 245660 w 5147621"/>
              <a:gd name="connsiteY34" fmla="*/ 2060812 h 4258102"/>
              <a:gd name="connsiteX35" fmla="*/ 177421 w 5147621"/>
              <a:gd name="connsiteY35" fmla="*/ 2169994 h 4258102"/>
              <a:gd name="connsiteX36" fmla="*/ 163773 w 5147621"/>
              <a:gd name="connsiteY36" fmla="*/ 2224585 h 4258102"/>
              <a:gd name="connsiteX37" fmla="*/ 136478 w 5147621"/>
              <a:gd name="connsiteY37" fmla="*/ 2265529 h 4258102"/>
              <a:gd name="connsiteX38" fmla="*/ 122830 w 5147621"/>
              <a:gd name="connsiteY38" fmla="*/ 2374711 h 4258102"/>
              <a:gd name="connsiteX39" fmla="*/ 81887 w 5147621"/>
              <a:gd name="connsiteY39" fmla="*/ 2702257 h 4258102"/>
              <a:gd name="connsiteX40" fmla="*/ 54591 w 5147621"/>
              <a:gd name="connsiteY40" fmla="*/ 2961564 h 4258102"/>
              <a:gd name="connsiteX41" fmla="*/ 40944 w 5147621"/>
              <a:gd name="connsiteY41" fmla="*/ 3207224 h 4258102"/>
              <a:gd name="connsiteX42" fmla="*/ 13648 w 5147621"/>
              <a:gd name="connsiteY42" fmla="*/ 3330054 h 4258102"/>
              <a:gd name="connsiteX43" fmla="*/ 0 w 5147621"/>
              <a:gd name="connsiteY43" fmla="*/ 3439236 h 4258102"/>
              <a:gd name="connsiteX44" fmla="*/ 13648 w 5147621"/>
              <a:gd name="connsiteY44" fmla="*/ 3985147 h 4258102"/>
              <a:gd name="connsiteX45" fmla="*/ 54591 w 5147621"/>
              <a:gd name="connsiteY45" fmla="*/ 4067033 h 4258102"/>
              <a:gd name="connsiteX46" fmla="*/ 136478 w 5147621"/>
              <a:gd name="connsiteY46" fmla="*/ 4107976 h 4258102"/>
              <a:gd name="connsiteX47" fmla="*/ 177421 w 5147621"/>
              <a:gd name="connsiteY47" fmla="*/ 4135272 h 4258102"/>
              <a:gd name="connsiteX48" fmla="*/ 464024 w 5147621"/>
              <a:gd name="connsiteY48" fmla="*/ 4189863 h 4258102"/>
              <a:gd name="connsiteX49" fmla="*/ 1705970 w 5147621"/>
              <a:gd name="connsiteY49" fmla="*/ 4258102 h 4258102"/>
              <a:gd name="connsiteX50" fmla="*/ 4353636 w 5147621"/>
              <a:gd name="connsiteY50" fmla="*/ 4244454 h 4258102"/>
              <a:gd name="connsiteX51" fmla="*/ 4899547 w 5147621"/>
              <a:gd name="connsiteY51" fmla="*/ 4217158 h 4258102"/>
              <a:gd name="connsiteX52" fmla="*/ 4940490 w 5147621"/>
              <a:gd name="connsiteY52" fmla="*/ 4176215 h 4258102"/>
              <a:gd name="connsiteX53" fmla="*/ 4981433 w 5147621"/>
              <a:gd name="connsiteY53" fmla="*/ 4162567 h 4258102"/>
              <a:gd name="connsiteX54" fmla="*/ 5008729 w 5147621"/>
              <a:gd name="connsiteY54" fmla="*/ 4121624 h 4258102"/>
              <a:gd name="connsiteX55" fmla="*/ 5022376 w 5147621"/>
              <a:gd name="connsiteY55" fmla="*/ 4080681 h 4258102"/>
              <a:gd name="connsiteX56" fmla="*/ 5063320 w 5147621"/>
              <a:gd name="connsiteY56" fmla="*/ 4039738 h 4258102"/>
              <a:gd name="connsiteX57" fmla="*/ 5090615 w 5147621"/>
              <a:gd name="connsiteY57" fmla="*/ 3916908 h 4258102"/>
              <a:gd name="connsiteX58" fmla="*/ 5131558 w 5147621"/>
              <a:gd name="connsiteY58" fmla="*/ 3807726 h 4258102"/>
              <a:gd name="connsiteX59" fmla="*/ 5145206 w 5147621"/>
              <a:gd name="connsiteY59" fmla="*/ 3343702 h 4258102"/>
              <a:gd name="connsiteX60" fmla="*/ 5117911 w 5147621"/>
              <a:gd name="connsiteY60" fmla="*/ 2606723 h 4258102"/>
              <a:gd name="connsiteX61" fmla="*/ 5049672 w 5147621"/>
              <a:gd name="connsiteY61" fmla="*/ 2279176 h 4258102"/>
              <a:gd name="connsiteX62" fmla="*/ 5008729 w 5147621"/>
              <a:gd name="connsiteY62" fmla="*/ 2210938 h 4258102"/>
              <a:gd name="connsiteX63" fmla="*/ 4967785 w 5147621"/>
              <a:gd name="connsiteY63" fmla="*/ 2088108 h 4258102"/>
              <a:gd name="connsiteX64" fmla="*/ 4954138 w 5147621"/>
              <a:gd name="connsiteY64" fmla="*/ 2047164 h 4258102"/>
              <a:gd name="connsiteX65" fmla="*/ 4885899 w 5147621"/>
              <a:gd name="connsiteY65" fmla="*/ 1924335 h 4258102"/>
              <a:gd name="connsiteX66" fmla="*/ 4872251 w 5147621"/>
              <a:gd name="connsiteY66" fmla="*/ 1883391 h 4258102"/>
              <a:gd name="connsiteX67" fmla="*/ 4763069 w 5147621"/>
              <a:gd name="connsiteY67" fmla="*/ 1760561 h 4258102"/>
              <a:gd name="connsiteX68" fmla="*/ 4667535 w 5147621"/>
              <a:gd name="connsiteY68" fmla="*/ 1637732 h 4258102"/>
              <a:gd name="connsiteX69" fmla="*/ 4599296 w 5147621"/>
              <a:gd name="connsiteY69" fmla="*/ 1542197 h 4258102"/>
              <a:gd name="connsiteX70" fmla="*/ 4517409 w 5147621"/>
              <a:gd name="connsiteY70" fmla="*/ 1460311 h 4258102"/>
              <a:gd name="connsiteX71" fmla="*/ 4476466 w 5147621"/>
              <a:gd name="connsiteY71" fmla="*/ 1419367 h 4258102"/>
              <a:gd name="connsiteX72" fmla="*/ 4380932 w 5147621"/>
              <a:gd name="connsiteY72" fmla="*/ 1296538 h 4258102"/>
              <a:gd name="connsiteX73" fmla="*/ 4312693 w 5147621"/>
              <a:gd name="connsiteY73" fmla="*/ 1228299 h 4258102"/>
              <a:gd name="connsiteX74" fmla="*/ 4271750 w 5147621"/>
              <a:gd name="connsiteY74" fmla="*/ 1187355 h 4258102"/>
              <a:gd name="connsiteX75" fmla="*/ 4230806 w 5147621"/>
              <a:gd name="connsiteY75" fmla="*/ 1173708 h 4258102"/>
              <a:gd name="connsiteX76" fmla="*/ 4176215 w 5147621"/>
              <a:gd name="connsiteY76" fmla="*/ 1105469 h 4258102"/>
              <a:gd name="connsiteX77" fmla="*/ 4148920 w 5147621"/>
              <a:gd name="connsiteY77" fmla="*/ 1064526 h 4258102"/>
              <a:gd name="connsiteX78" fmla="*/ 4107976 w 5147621"/>
              <a:gd name="connsiteY78" fmla="*/ 1050878 h 4258102"/>
              <a:gd name="connsiteX79" fmla="*/ 3985147 w 5147621"/>
              <a:gd name="connsiteY79" fmla="*/ 928048 h 4258102"/>
              <a:gd name="connsiteX80" fmla="*/ 3944203 w 5147621"/>
              <a:gd name="connsiteY80" fmla="*/ 887105 h 4258102"/>
              <a:gd name="connsiteX81" fmla="*/ 3807726 w 5147621"/>
              <a:gd name="connsiteY81" fmla="*/ 736979 h 4258102"/>
              <a:gd name="connsiteX82" fmla="*/ 3698544 w 5147621"/>
              <a:gd name="connsiteY82" fmla="*/ 655093 h 4258102"/>
              <a:gd name="connsiteX83" fmla="*/ 3643953 w 5147621"/>
              <a:gd name="connsiteY83" fmla="*/ 573206 h 4258102"/>
              <a:gd name="connsiteX84" fmla="*/ 3575714 w 5147621"/>
              <a:gd name="connsiteY84" fmla="*/ 491320 h 4258102"/>
              <a:gd name="connsiteX85" fmla="*/ 3534770 w 5147621"/>
              <a:gd name="connsiteY85" fmla="*/ 477672 h 4258102"/>
              <a:gd name="connsiteX86" fmla="*/ 3452884 w 5147621"/>
              <a:gd name="connsiteY86" fmla="*/ 395785 h 4258102"/>
              <a:gd name="connsiteX87" fmla="*/ 3411941 w 5147621"/>
              <a:gd name="connsiteY87" fmla="*/ 354842 h 4258102"/>
              <a:gd name="connsiteX88" fmla="*/ 3370997 w 5147621"/>
              <a:gd name="connsiteY88" fmla="*/ 327547 h 4258102"/>
              <a:gd name="connsiteX89" fmla="*/ 3357350 w 5147621"/>
              <a:gd name="connsiteY89" fmla="*/ 286603 h 4258102"/>
              <a:gd name="connsiteX90" fmla="*/ 3316406 w 5147621"/>
              <a:gd name="connsiteY90" fmla="*/ 272955 h 4258102"/>
              <a:gd name="connsiteX91" fmla="*/ 3275463 w 5147621"/>
              <a:gd name="connsiteY91" fmla="*/ 245660 h 4258102"/>
              <a:gd name="connsiteX92" fmla="*/ 3248167 w 5147621"/>
              <a:gd name="connsiteY92" fmla="*/ 204717 h 4258102"/>
              <a:gd name="connsiteX93" fmla="*/ 3234520 w 5147621"/>
              <a:gd name="connsiteY93" fmla="*/ 163773 h 4258102"/>
              <a:gd name="connsiteX94" fmla="*/ 3193576 w 5147621"/>
              <a:gd name="connsiteY94" fmla="*/ 150126 h 4258102"/>
              <a:gd name="connsiteX95" fmla="*/ 3152633 w 5147621"/>
              <a:gd name="connsiteY95" fmla="*/ 122830 h 4258102"/>
              <a:gd name="connsiteX96" fmla="*/ 3125338 w 5147621"/>
              <a:gd name="connsiteY96" fmla="*/ 81887 h 4258102"/>
              <a:gd name="connsiteX97" fmla="*/ 3084394 w 5147621"/>
              <a:gd name="connsiteY97" fmla="*/ 68239 h 4258102"/>
              <a:gd name="connsiteX98" fmla="*/ 3043451 w 5147621"/>
              <a:gd name="connsiteY98" fmla="*/ 40944 h 4258102"/>
              <a:gd name="connsiteX99" fmla="*/ 3070747 w 5147621"/>
              <a:gd name="connsiteY99" fmla="*/ 0 h 4258102"/>
              <a:gd name="connsiteX0" fmla="*/ 3043451 w 5147621"/>
              <a:gd name="connsiteY0" fmla="*/ 27296 h 4244454"/>
              <a:gd name="connsiteX1" fmla="*/ 2060812 w 5147621"/>
              <a:gd name="connsiteY1" fmla="*/ 0 h 4244454"/>
              <a:gd name="connsiteX2" fmla="*/ 1883391 w 5147621"/>
              <a:gd name="connsiteY2" fmla="*/ 68239 h 4244454"/>
              <a:gd name="connsiteX3" fmla="*/ 1815153 w 5147621"/>
              <a:gd name="connsiteY3" fmla="*/ 81887 h 4244454"/>
              <a:gd name="connsiteX4" fmla="*/ 1774209 w 5147621"/>
              <a:gd name="connsiteY4" fmla="*/ 109182 h 4244454"/>
              <a:gd name="connsiteX5" fmla="*/ 1719618 w 5147621"/>
              <a:gd name="connsiteY5" fmla="*/ 150125 h 4244454"/>
              <a:gd name="connsiteX6" fmla="*/ 1651379 w 5147621"/>
              <a:gd name="connsiteY6" fmla="*/ 163773 h 4244454"/>
              <a:gd name="connsiteX7" fmla="*/ 1596788 w 5147621"/>
              <a:gd name="connsiteY7" fmla="*/ 204716 h 4244454"/>
              <a:gd name="connsiteX8" fmla="*/ 1487606 w 5147621"/>
              <a:gd name="connsiteY8" fmla="*/ 245660 h 4244454"/>
              <a:gd name="connsiteX9" fmla="*/ 1351129 w 5147621"/>
              <a:gd name="connsiteY9" fmla="*/ 286603 h 4244454"/>
              <a:gd name="connsiteX10" fmla="*/ 1282890 w 5147621"/>
              <a:gd name="connsiteY10" fmla="*/ 313899 h 4244454"/>
              <a:gd name="connsiteX11" fmla="*/ 1228299 w 5147621"/>
              <a:gd name="connsiteY11" fmla="*/ 327546 h 4244454"/>
              <a:gd name="connsiteX12" fmla="*/ 1105469 w 5147621"/>
              <a:gd name="connsiteY12" fmla="*/ 450376 h 4244454"/>
              <a:gd name="connsiteX13" fmla="*/ 1064526 w 5147621"/>
              <a:gd name="connsiteY13" fmla="*/ 491319 h 4244454"/>
              <a:gd name="connsiteX14" fmla="*/ 941696 w 5147621"/>
              <a:gd name="connsiteY14" fmla="*/ 696036 h 4244454"/>
              <a:gd name="connsiteX15" fmla="*/ 900753 w 5147621"/>
              <a:gd name="connsiteY15" fmla="*/ 764275 h 4244454"/>
              <a:gd name="connsiteX16" fmla="*/ 832514 w 5147621"/>
              <a:gd name="connsiteY16" fmla="*/ 859809 h 4244454"/>
              <a:gd name="connsiteX17" fmla="*/ 791570 w 5147621"/>
              <a:gd name="connsiteY17" fmla="*/ 928048 h 4244454"/>
              <a:gd name="connsiteX18" fmla="*/ 777923 w 5147621"/>
              <a:gd name="connsiteY18" fmla="*/ 968991 h 4244454"/>
              <a:gd name="connsiteX19" fmla="*/ 750627 w 5147621"/>
              <a:gd name="connsiteY19" fmla="*/ 1023582 h 4244454"/>
              <a:gd name="connsiteX20" fmla="*/ 709684 w 5147621"/>
              <a:gd name="connsiteY20" fmla="*/ 1091821 h 4244454"/>
              <a:gd name="connsiteX21" fmla="*/ 696036 w 5147621"/>
              <a:gd name="connsiteY21" fmla="*/ 1132764 h 4244454"/>
              <a:gd name="connsiteX22" fmla="*/ 668741 w 5147621"/>
              <a:gd name="connsiteY22" fmla="*/ 1187355 h 4244454"/>
              <a:gd name="connsiteX23" fmla="*/ 655093 w 5147621"/>
              <a:gd name="connsiteY23" fmla="*/ 1228299 h 4244454"/>
              <a:gd name="connsiteX24" fmla="*/ 627797 w 5147621"/>
              <a:gd name="connsiteY24" fmla="*/ 1296537 h 4244454"/>
              <a:gd name="connsiteX25" fmla="*/ 614150 w 5147621"/>
              <a:gd name="connsiteY25" fmla="*/ 1337481 h 4244454"/>
              <a:gd name="connsiteX26" fmla="*/ 586854 w 5147621"/>
              <a:gd name="connsiteY26" fmla="*/ 1392072 h 4244454"/>
              <a:gd name="connsiteX27" fmla="*/ 573206 w 5147621"/>
              <a:gd name="connsiteY27" fmla="*/ 1433015 h 4244454"/>
              <a:gd name="connsiteX28" fmla="*/ 504967 w 5147621"/>
              <a:gd name="connsiteY28" fmla="*/ 1514902 h 4244454"/>
              <a:gd name="connsiteX29" fmla="*/ 450376 w 5147621"/>
              <a:gd name="connsiteY29" fmla="*/ 1665027 h 4244454"/>
              <a:gd name="connsiteX30" fmla="*/ 382138 w 5147621"/>
              <a:gd name="connsiteY30" fmla="*/ 1787857 h 4244454"/>
              <a:gd name="connsiteX31" fmla="*/ 368490 w 5147621"/>
              <a:gd name="connsiteY31" fmla="*/ 1828800 h 4244454"/>
              <a:gd name="connsiteX32" fmla="*/ 300251 w 5147621"/>
              <a:gd name="connsiteY32" fmla="*/ 1910687 h 4244454"/>
              <a:gd name="connsiteX33" fmla="*/ 259308 w 5147621"/>
              <a:gd name="connsiteY33" fmla="*/ 2006221 h 4244454"/>
              <a:gd name="connsiteX34" fmla="*/ 245660 w 5147621"/>
              <a:gd name="connsiteY34" fmla="*/ 2047164 h 4244454"/>
              <a:gd name="connsiteX35" fmla="*/ 177421 w 5147621"/>
              <a:gd name="connsiteY35" fmla="*/ 2156346 h 4244454"/>
              <a:gd name="connsiteX36" fmla="*/ 163773 w 5147621"/>
              <a:gd name="connsiteY36" fmla="*/ 2210937 h 4244454"/>
              <a:gd name="connsiteX37" fmla="*/ 136478 w 5147621"/>
              <a:gd name="connsiteY37" fmla="*/ 2251881 h 4244454"/>
              <a:gd name="connsiteX38" fmla="*/ 122830 w 5147621"/>
              <a:gd name="connsiteY38" fmla="*/ 2361063 h 4244454"/>
              <a:gd name="connsiteX39" fmla="*/ 81887 w 5147621"/>
              <a:gd name="connsiteY39" fmla="*/ 2688609 h 4244454"/>
              <a:gd name="connsiteX40" fmla="*/ 54591 w 5147621"/>
              <a:gd name="connsiteY40" fmla="*/ 2947916 h 4244454"/>
              <a:gd name="connsiteX41" fmla="*/ 40944 w 5147621"/>
              <a:gd name="connsiteY41" fmla="*/ 3193576 h 4244454"/>
              <a:gd name="connsiteX42" fmla="*/ 13648 w 5147621"/>
              <a:gd name="connsiteY42" fmla="*/ 3316406 h 4244454"/>
              <a:gd name="connsiteX43" fmla="*/ 0 w 5147621"/>
              <a:gd name="connsiteY43" fmla="*/ 3425588 h 4244454"/>
              <a:gd name="connsiteX44" fmla="*/ 13648 w 5147621"/>
              <a:gd name="connsiteY44" fmla="*/ 3971499 h 4244454"/>
              <a:gd name="connsiteX45" fmla="*/ 54591 w 5147621"/>
              <a:gd name="connsiteY45" fmla="*/ 4053385 h 4244454"/>
              <a:gd name="connsiteX46" fmla="*/ 136478 w 5147621"/>
              <a:gd name="connsiteY46" fmla="*/ 4094328 h 4244454"/>
              <a:gd name="connsiteX47" fmla="*/ 177421 w 5147621"/>
              <a:gd name="connsiteY47" fmla="*/ 4121624 h 4244454"/>
              <a:gd name="connsiteX48" fmla="*/ 464024 w 5147621"/>
              <a:gd name="connsiteY48" fmla="*/ 4176215 h 4244454"/>
              <a:gd name="connsiteX49" fmla="*/ 1705970 w 5147621"/>
              <a:gd name="connsiteY49" fmla="*/ 4244454 h 4244454"/>
              <a:gd name="connsiteX50" fmla="*/ 4353636 w 5147621"/>
              <a:gd name="connsiteY50" fmla="*/ 4230806 h 4244454"/>
              <a:gd name="connsiteX51" fmla="*/ 4899547 w 5147621"/>
              <a:gd name="connsiteY51" fmla="*/ 4203510 h 4244454"/>
              <a:gd name="connsiteX52" fmla="*/ 4940490 w 5147621"/>
              <a:gd name="connsiteY52" fmla="*/ 4162567 h 4244454"/>
              <a:gd name="connsiteX53" fmla="*/ 4981433 w 5147621"/>
              <a:gd name="connsiteY53" fmla="*/ 4148919 h 4244454"/>
              <a:gd name="connsiteX54" fmla="*/ 5008729 w 5147621"/>
              <a:gd name="connsiteY54" fmla="*/ 4107976 h 4244454"/>
              <a:gd name="connsiteX55" fmla="*/ 5022376 w 5147621"/>
              <a:gd name="connsiteY55" fmla="*/ 4067033 h 4244454"/>
              <a:gd name="connsiteX56" fmla="*/ 5063320 w 5147621"/>
              <a:gd name="connsiteY56" fmla="*/ 4026090 h 4244454"/>
              <a:gd name="connsiteX57" fmla="*/ 5090615 w 5147621"/>
              <a:gd name="connsiteY57" fmla="*/ 3903260 h 4244454"/>
              <a:gd name="connsiteX58" fmla="*/ 5131558 w 5147621"/>
              <a:gd name="connsiteY58" fmla="*/ 3794078 h 4244454"/>
              <a:gd name="connsiteX59" fmla="*/ 5145206 w 5147621"/>
              <a:gd name="connsiteY59" fmla="*/ 3330054 h 4244454"/>
              <a:gd name="connsiteX60" fmla="*/ 5117911 w 5147621"/>
              <a:gd name="connsiteY60" fmla="*/ 2593075 h 4244454"/>
              <a:gd name="connsiteX61" fmla="*/ 5049672 w 5147621"/>
              <a:gd name="connsiteY61" fmla="*/ 2265528 h 4244454"/>
              <a:gd name="connsiteX62" fmla="*/ 5008729 w 5147621"/>
              <a:gd name="connsiteY62" fmla="*/ 2197290 h 4244454"/>
              <a:gd name="connsiteX63" fmla="*/ 4967785 w 5147621"/>
              <a:gd name="connsiteY63" fmla="*/ 2074460 h 4244454"/>
              <a:gd name="connsiteX64" fmla="*/ 4954138 w 5147621"/>
              <a:gd name="connsiteY64" fmla="*/ 2033516 h 4244454"/>
              <a:gd name="connsiteX65" fmla="*/ 4885899 w 5147621"/>
              <a:gd name="connsiteY65" fmla="*/ 1910687 h 4244454"/>
              <a:gd name="connsiteX66" fmla="*/ 4872251 w 5147621"/>
              <a:gd name="connsiteY66" fmla="*/ 1869743 h 4244454"/>
              <a:gd name="connsiteX67" fmla="*/ 4763069 w 5147621"/>
              <a:gd name="connsiteY67" fmla="*/ 1746913 h 4244454"/>
              <a:gd name="connsiteX68" fmla="*/ 4667535 w 5147621"/>
              <a:gd name="connsiteY68" fmla="*/ 1624084 h 4244454"/>
              <a:gd name="connsiteX69" fmla="*/ 4599296 w 5147621"/>
              <a:gd name="connsiteY69" fmla="*/ 1528549 h 4244454"/>
              <a:gd name="connsiteX70" fmla="*/ 4517409 w 5147621"/>
              <a:gd name="connsiteY70" fmla="*/ 1446663 h 4244454"/>
              <a:gd name="connsiteX71" fmla="*/ 4476466 w 5147621"/>
              <a:gd name="connsiteY71" fmla="*/ 1405719 h 4244454"/>
              <a:gd name="connsiteX72" fmla="*/ 4380932 w 5147621"/>
              <a:gd name="connsiteY72" fmla="*/ 1282890 h 4244454"/>
              <a:gd name="connsiteX73" fmla="*/ 4312693 w 5147621"/>
              <a:gd name="connsiteY73" fmla="*/ 1214651 h 4244454"/>
              <a:gd name="connsiteX74" fmla="*/ 4271750 w 5147621"/>
              <a:gd name="connsiteY74" fmla="*/ 1173707 h 4244454"/>
              <a:gd name="connsiteX75" fmla="*/ 4230806 w 5147621"/>
              <a:gd name="connsiteY75" fmla="*/ 1160060 h 4244454"/>
              <a:gd name="connsiteX76" fmla="*/ 4176215 w 5147621"/>
              <a:gd name="connsiteY76" fmla="*/ 1091821 h 4244454"/>
              <a:gd name="connsiteX77" fmla="*/ 4148920 w 5147621"/>
              <a:gd name="connsiteY77" fmla="*/ 1050878 h 4244454"/>
              <a:gd name="connsiteX78" fmla="*/ 4107976 w 5147621"/>
              <a:gd name="connsiteY78" fmla="*/ 1037230 h 4244454"/>
              <a:gd name="connsiteX79" fmla="*/ 3985147 w 5147621"/>
              <a:gd name="connsiteY79" fmla="*/ 914400 h 4244454"/>
              <a:gd name="connsiteX80" fmla="*/ 3944203 w 5147621"/>
              <a:gd name="connsiteY80" fmla="*/ 873457 h 4244454"/>
              <a:gd name="connsiteX81" fmla="*/ 3807726 w 5147621"/>
              <a:gd name="connsiteY81" fmla="*/ 723331 h 4244454"/>
              <a:gd name="connsiteX82" fmla="*/ 3698544 w 5147621"/>
              <a:gd name="connsiteY82" fmla="*/ 641445 h 4244454"/>
              <a:gd name="connsiteX83" fmla="*/ 3643953 w 5147621"/>
              <a:gd name="connsiteY83" fmla="*/ 559558 h 4244454"/>
              <a:gd name="connsiteX84" fmla="*/ 3575714 w 5147621"/>
              <a:gd name="connsiteY84" fmla="*/ 477672 h 4244454"/>
              <a:gd name="connsiteX85" fmla="*/ 3534770 w 5147621"/>
              <a:gd name="connsiteY85" fmla="*/ 464024 h 4244454"/>
              <a:gd name="connsiteX86" fmla="*/ 3452884 w 5147621"/>
              <a:gd name="connsiteY86" fmla="*/ 382137 h 4244454"/>
              <a:gd name="connsiteX87" fmla="*/ 3411941 w 5147621"/>
              <a:gd name="connsiteY87" fmla="*/ 341194 h 4244454"/>
              <a:gd name="connsiteX88" fmla="*/ 3370997 w 5147621"/>
              <a:gd name="connsiteY88" fmla="*/ 313899 h 4244454"/>
              <a:gd name="connsiteX89" fmla="*/ 3357350 w 5147621"/>
              <a:gd name="connsiteY89" fmla="*/ 272955 h 4244454"/>
              <a:gd name="connsiteX90" fmla="*/ 3316406 w 5147621"/>
              <a:gd name="connsiteY90" fmla="*/ 259307 h 4244454"/>
              <a:gd name="connsiteX91" fmla="*/ 3275463 w 5147621"/>
              <a:gd name="connsiteY91" fmla="*/ 232012 h 4244454"/>
              <a:gd name="connsiteX92" fmla="*/ 3248167 w 5147621"/>
              <a:gd name="connsiteY92" fmla="*/ 191069 h 4244454"/>
              <a:gd name="connsiteX93" fmla="*/ 3234520 w 5147621"/>
              <a:gd name="connsiteY93" fmla="*/ 150125 h 4244454"/>
              <a:gd name="connsiteX94" fmla="*/ 3193576 w 5147621"/>
              <a:gd name="connsiteY94" fmla="*/ 136478 h 4244454"/>
              <a:gd name="connsiteX95" fmla="*/ 3152633 w 5147621"/>
              <a:gd name="connsiteY95" fmla="*/ 109182 h 4244454"/>
              <a:gd name="connsiteX96" fmla="*/ 3125338 w 5147621"/>
              <a:gd name="connsiteY96" fmla="*/ 68239 h 4244454"/>
              <a:gd name="connsiteX97" fmla="*/ 3084394 w 5147621"/>
              <a:gd name="connsiteY97" fmla="*/ 54591 h 4244454"/>
              <a:gd name="connsiteX98" fmla="*/ 3043451 w 5147621"/>
              <a:gd name="connsiteY98" fmla="*/ 27296 h 4244454"/>
              <a:gd name="connsiteX0" fmla="*/ 3084394 w 5147621"/>
              <a:gd name="connsiteY0" fmla="*/ 54673 h 4244536"/>
              <a:gd name="connsiteX1" fmla="*/ 2060812 w 5147621"/>
              <a:gd name="connsiteY1" fmla="*/ 82 h 4244536"/>
              <a:gd name="connsiteX2" fmla="*/ 1883391 w 5147621"/>
              <a:gd name="connsiteY2" fmla="*/ 68321 h 4244536"/>
              <a:gd name="connsiteX3" fmla="*/ 1815153 w 5147621"/>
              <a:gd name="connsiteY3" fmla="*/ 81969 h 4244536"/>
              <a:gd name="connsiteX4" fmla="*/ 1774209 w 5147621"/>
              <a:gd name="connsiteY4" fmla="*/ 109264 h 4244536"/>
              <a:gd name="connsiteX5" fmla="*/ 1719618 w 5147621"/>
              <a:gd name="connsiteY5" fmla="*/ 150207 h 4244536"/>
              <a:gd name="connsiteX6" fmla="*/ 1651379 w 5147621"/>
              <a:gd name="connsiteY6" fmla="*/ 163855 h 4244536"/>
              <a:gd name="connsiteX7" fmla="*/ 1596788 w 5147621"/>
              <a:gd name="connsiteY7" fmla="*/ 204798 h 4244536"/>
              <a:gd name="connsiteX8" fmla="*/ 1487606 w 5147621"/>
              <a:gd name="connsiteY8" fmla="*/ 245742 h 4244536"/>
              <a:gd name="connsiteX9" fmla="*/ 1351129 w 5147621"/>
              <a:gd name="connsiteY9" fmla="*/ 286685 h 4244536"/>
              <a:gd name="connsiteX10" fmla="*/ 1282890 w 5147621"/>
              <a:gd name="connsiteY10" fmla="*/ 313981 h 4244536"/>
              <a:gd name="connsiteX11" fmla="*/ 1228299 w 5147621"/>
              <a:gd name="connsiteY11" fmla="*/ 327628 h 4244536"/>
              <a:gd name="connsiteX12" fmla="*/ 1105469 w 5147621"/>
              <a:gd name="connsiteY12" fmla="*/ 450458 h 4244536"/>
              <a:gd name="connsiteX13" fmla="*/ 1064526 w 5147621"/>
              <a:gd name="connsiteY13" fmla="*/ 491401 h 4244536"/>
              <a:gd name="connsiteX14" fmla="*/ 941696 w 5147621"/>
              <a:gd name="connsiteY14" fmla="*/ 696118 h 4244536"/>
              <a:gd name="connsiteX15" fmla="*/ 900753 w 5147621"/>
              <a:gd name="connsiteY15" fmla="*/ 764357 h 4244536"/>
              <a:gd name="connsiteX16" fmla="*/ 832514 w 5147621"/>
              <a:gd name="connsiteY16" fmla="*/ 859891 h 4244536"/>
              <a:gd name="connsiteX17" fmla="*/ 791570 w 5147621"/>
              <a:gd name="connsiteY17" fmla="*/ 928130 h 4244536"/>
              <a:gd name="connsiteX18" fmla="*/ 777923 w 5147621"/>
              <a:gd name="connsiteY18" fmla="*/ 969073 h 4244536"/>
              <a:gd name="connsiteX19" fmla="*/ 750627 w 5147621"/>
              <a:gd name="connsiteY19" fmla="*/ 1023664 h 4244536"/>
              <a:gd name="connsiteX20" fmla="*/ 709684 w 5147621"/>
              <a:gd name="connsiteY20" fmla="*/ 1091903 h 4244536"/>
              <a:gd name="connsiteX21" fmla="*/ 696036 w 5147621"/>
              <a:gd name="connsiteY21" fmla="*/ 1132846 h 4244536"/>
              <a:gd name="connsiteX22" fmla="*/ 668741 w 5147621"/>
              <a:gd name="connsiteY22" fmla="*/ 1187437 h 4244536"/>
              <a:gd name="connsiteX23" fmla="*/ 655093 w 5147621"/>
              <a:gd name="connsiteY23" fmla="*/ 1228381 h 4244536"/>
              <a:gd name="connsiteX24" fmla="*/ 627797 w 5147621"/>
              <a:gd name="connsiteY24" fmla="*/ 1296619 h 4244536"/>
              <a:gd name="connsiteX25" fmla="*/ 614150 w 5147621"/>
              <a:gd name="connsiteY25" fmla="*/ 1337563 h 4244536"/>
              <a:gd name="connsiteX26" fmla="*/ 586854 w 5147621"/>
              <a:gd name="connsiteY26" fmla="*/ 1392154 h 4244536"/>
              <a:gd name="connsiteX27" fmla="*/ 573206 w 5147621"/>
              <a:gd name="connsiteY27" fmla="*/ 1433097 h 4244536"/>
              <a:gd name="connsiteX28" fmla="*/ 504967 w 5147621"/>
              <a:gd name="connsiteY28" fmla="*/ 1514984 h 4244536"/>
              <a:gd name="connsiteX29" fmla="*/ 450376 w 5147621"/>
              <a:gd name="connsiteY29" fmla="*/ 1665109 h 4244536"/>
              <a:gd name="connsiteX30" fmla="*/ 382138 w 5147621"/>
              <a:gd name="connsiteY30" fmla="*/ 1787939 h 4244536"/>
              <a:gd name="connsiteX31" fmla="*/ 368490 w 5147621"/>
              <a:gd name="connsiteY31" fmla="*/ 1828882 h 4244536"/>
              <a:gd name="connsiteX32" fmla="*/ 300251 w 5147621"/>
              <a:gd name="connsiteY32" fmla="*/ 1910769 h 4244536"/>
              <a:gd name="connsiteX33" fmla="*/ 259308 w 5147621"/>
              <a:gd name="connsiteY33" fmla="*/ 2006303 h 4244536"/>
              <a:gd name="connsiteX34" fmla="*/ 245660 w 5147621"/>
              <a:gd name="connsiteY34" fmla="*/ 2047246 h 4244536"/>
              <a:gd name="connsiteX35" fmla="*/ 177421 w 5147621"/>
              <a:gd name="connsiteY35" fmla="*/ 2156428 h 4244536"/>
              <a:gd name="connsiteX36" fmla="*/ 163773 w 5147621"/>
              <a:gd name="connsiteY36" fmla="*/ 2211019 h 4244536"/>
              <a:gd name="connsiteX37" fmla="*/ 136478 w 5147621"/>
              <a:gd name="connsiteY37" fmla="*/ 2251963 h 4244536"/>
              <a:gd name="connsiteX38" fmla="*/ 122830 w 5147621"/>
              <a:gd name="connsiteY38" fmla="*/ 2361145 h 4244536"/>
              <a:gd name="connsiteX39" fmla="*/ 81887 w 5147621"/>
              <a:gd name="connsiteY39" fmla="*/ 2688691 h 4244536"/>
              <a:gd name="connsiteX40" fmla="*/ 54591 w 5147621"/>
              <a:gd name="connsiteY40" fmla="*/ 2947998 h 4244536"/>
              <a:gd name="connsiteX41" fmla="*/ 40944 w 5147621"/>
              <a:gd name="connsiteY41" fmla="*/ 3193658 h 4244536"/>
              <a:gd name="connsiteX42" fmla="*/ 13648 w 5147621"/>
              <a:gd name="connsiteY42" fmla="*/ 3316488 h 4244536"/>
              <a:gd name="connsiteX43" fmla="*/ 0 w 5147621"/>
              <a:gd name="connsiteY43" fmla="*/ 3425670 h 4244536"/>
              <a:gd name="connsiteX44" fmla="*/ 13648 w 5147621"/>
              <a:gd name="connsiteY44" fmla="*/ 3971581 h 4244536"/>
              <a:gd name="connsiteX45" fmla="*/ 54591 w 5147621"/>
              <a:gd name="connsiteY45" fmla="*/ 4053467 h 4244536"/>
              <a:gd name="connsiteX46" fmla="*/ 136478 w 5147621"/>
              <a:gd name="connsiteY46" fmla="*/ 4094410 h 4244536"/>
              <a:gd name="connsiteX47" fmla="*/ 177421 w 5147621"/>
              <a:gd name="connsiteY47" fmla="*/ 4121706 h 4244536"/>
              <a:gd name="connsiteX48" fmla="*/ 464024 w 5147621"/>
              <a:gd name="connsiteY48" fmla="*/ 4176297 h 4244536"/>
              <a:gd name="connsiteX49" fmla="*/ 1705970 w 5147621"/>
              <a:gd name="connsiteY49" fmla="*/ 4244536 h 4244536"/>
              <a:gd name="connsiteX50" fmla="*/ 4353636 w 5147621"/>
              <a:gd name="connsiteY50" fmla="*/ 4230888 h 4244536"/>
              <a:gd name="connsiteX51" fmla="*/ 4899547 w 5147621"/>
              <a:gd name="connsiteY51" fmla="*/ 4203592 h 4244536"/>
              <a:gd name="connsiteX52" fmla="*/ 4940490 w 5147621"/>
              <a:gd name="connsiteY52" fmla="*/ 4162649 h 4244536"/>
              <a:gd name="connsiteX53" fmla="*/ 4981433 w 5147621"/>
              <a:gd name="connsiteY53" fmla="*/ 4149001 h 4244536"/>
              <a:gd name="connsiteX54" fmla="*/ 5008729 w 5147621"/>
              <a:gd name="connsiteY54" fmla="*/ 4108058 h 4244536"/>
              <a:gd name="connsiteX55" fmla="*/ 5022376 w 5147621"/>
              <a:gd name="connsiteY55" fmla="*/ 4067115 h 4244536"/>
              <a:gd name="connsiteX56" fmla="*/ 5063320 w 5147621"/>
              <a:gd name="connsiteY56" fmla="*/ 4026172 h 4244536"/>
              <a:gd name="connsiteX57" fmla="*/ 5090615 w 5147621"/>
              <a:gd name="connsiteY57" fmla="*/ 3903342 h 4244536"/>
              <a:gd name="connsiteX58" fmla="*/ 5131558 w 5147621"/>
              <a:gd name="connsiteY58" fmla="*/ 3794160 h 4244536"/>
              <a:gd name="connsiteX59" fmla="*/ 5145206 w 5147621"/>
              <a:gd name="connsiteY59" fmla="*/ 3330136 h 4244536"/>
              <a:gd name="connsiteX60" fmla="*/ 5117911 w 5147621"/>
              <a:gd name="connsiteY60" fmla="*/ 2593157 h 4244536"/>
              <a:gd name="connsiteX61" fmla="*/ 5049672 w 5147621"/>
              <a:gd name="connsiteY61" fmla="*/ 2265610 h 4244536"/>
              <a:gd name="connsiteX62" fmla="*/ 5008729 w 5147621"/>
              <a:gd name="connsiteY62" fmla="*/ 2197372 h 4244536"/>
              <a:gd name="connsiteX63" fmla="*/ 4967785 w 5147621"/>
              <a:gd name="connsiteY63" fmla="*/ 2074542 h 4244536"/>
              <a:gd name="connsiteX64" fmla="*/ 4954138 w 5147621"/>
              <a:gd name="connsiteY64" fmla="*/ 2033598 h 4244536"/>
              <a:gd name="connsiteX65" fmla="*/ 4885899 w 5147621"/>
              <a:gd name="connsiteY65" fmla="*/ 1910769 h 4244536"/>
              <a:gd name="connsiteX66" fmla="*/ 4872251 w 5147621"/>
              <a:gd name="connsiteY66" fmla="*/ 1869825 h 4244536"/>
              <a:gd name="connsiteX67" fmla="*/ 4763069 w 5147621"/>
              <a:gd name="connsiteY67" fmla="*/ 1746995 h 4244536"/>
              <a:gd name="connsiteX68" fmla="*/ 4667535 w 5147621"/>
              <a:gd name="connsiteY68" fmla="*/ 1624166 h 4244536"/>
              <a:gd name="connsiteX69" fmla="*/ 4599296 w 5147621"/>
              <a:gd name="connsiteY69" fmla="*/ 1528631 h 4244536"/>
              <a:gd name="connsiteX70" fmla="*/ 4517409 w 5147621"/>
              <a:gd name="connsiteY70" fmla="*/ 1446745 h 4244536"/>
              <a:gd name="connsiteX71" fmla="*/ 4476466 w 5147621"/>
              <a:gd name="connsiteY71" fmla="*/ 1405801 h 4244536"/>
              <a:gd name="connsiteX72" fmla="*/ 4380932 w 5147621"/>
              <a:gd name="connsiteY72" fmla="*/ 1282972 h 4244536"/>
              <a:gd name="connsiteX73" fmla="*/ 4312693 w 5147621"/>
              <a:gd name="connsiteY73" fmla="*/ 1214733 h 4244536"/>
              <a:gd name="connsiteX74" fmla="*/ 4271750 w 5147621"/>
              <a:gd name="connsiteY74" fmla="*/ 1173789 h 4244536"/>
              <a:gd name="connsiteX75" fmla="*/ 4230806 w 5147621"/>
              <a:gd name="connsiteY75" fmla="*/ 1160142 h 4244536"/>
              <a:gd name="connsiteX76" fmla="*/ 4176215 w 5147621"/>
              <a:gd name="connsiteY76" fmla="*/ 1091903 h 4244536"/>
              <a:gd name="connsiteX77" fmla="*/ 4148920 w 5147621"/>
              <a:gd name="connsiteY77" fmla="*/ 1050960 h 4244536"/>
              <a:gd name="connsiteX78" fmla="*/ 4107976 w 5147621"/>
              <a:gd name="connsiteY78" fmla="*/ 1037312 h 4244536"/>
              <a:gd name="connsiteX79" fmla="*/ 3985147 w 5147621"/>
              <a:gd name="connsiteY79" fmla="*/ 914482 h 4244536"/>
              <a:gd name="connsiteX80" fmla="*/ 3944203 w 5147621"/>
              <a:gd name="connsiteY80" fmla="*/ 873539 h 4244536"/>
              <a:gd name="connsiteX81" fmla="*/ 3807726 w 5147621"/>
              <a:gd name="connsiteY81" fmla="*/ 723413 h 4244536"/>
              <a:gd name="connsiteX82" fmla="*/ 3698544 w 5147621"/>
              <a:gd name="connsiteY82" fmla="*/ 641527 h 4244536"/>
              <a:gd name="connsiteX83" fmla="*/ 3643953 w 5147621"/>
              <a:gd name="connsiteY83" fmla="*/ 559640 h 4244536"/>
              <a:gd name="connsiteX84" fmla="*/ 3575714 w 5147621"/>
              <a:gd name="connsiteY84" fmla="*/ 477754 h 4244536"/>
              <a:gd name="connsiteX85" fmla="*/ 3534770 w 5147621"/>
              <a:gd name="connsiteY85" fmla="*/ 464106 h 4244536"/>
              <a:gd name="connsiteX86" fmla="*/ 3452884 w 5147621"/>
              <a:gd name="connsiteY86" fmla="*/ 382219 h 4244536"/>
              <a:gd name="connsiteX87" fmla="*/ 3411941 w 5147621"/>
              <a:gd name="connsiteY87" fmla="*/ 341276 h 4244536"/>
              <a:gd name="connsiteX88" fmla="*/ 3370997 w 5147621"/>
              <a:gd name="connsiteY88" fmla="*/ 313981 h 4244536"/>
              <a:gd name="connsiteX89" fmla="*/ 3357350 w 5147621"/>
              <a:gd name="connsiteY89" fmla="*/ 273037 h 4244536"/>
              <a:gd name="connsiteX90" fmla="*/ 3316406 w 5147621"/>
              <a:gd name="connsiteY90" fmla="*/ 259389 h 4244536"/>
              <a:gd name="connsiteX91" fmla="*/ 3275463 w 5147621"/>
              <a:gd name="connsiteY91" fmla="*/ 232094 h 4244536"/>
              <a:gd name="connsiteX92" fmla="*/ 3248167 w 5147621"/>
              <a:gd name="connsiteY92" fmla="*/ 191151 h 4244536"/>
              <a:gd name="connsiteX93" fmla="*/ 3234520 w 5147621"/>
              <a:gd name="connsiteY93" fmla="*/ 150207 h 4244536"/>
              <a:gd name="connsiteX94" fmla="*/ 3193576 w 5147621"/>
              <a:gd name="connsiteY94" fmla="*/ 136560 h 4244536"/>
              <a:gd name="connsiteX95" fmla="*/ 3152633 w 5147621"/>
              <a:gd name="connsiteY95" fmla="*/ 109264 h 4244536"/>
              <a:gd name="connsiteX96" fmla="*/ 3125338 w 5147621"/>
              <a:gd name="connsiteY96" fmla="*/ 68321 h 4244536"/>
              <a:gd name="connsiteX97" fmla="*/ 3084394 w 5147621"/>
              <a:gd name="connsiteY97" fmla="*/ 54673 h 4244536"/>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3125338 w 5147621"/>
              <a:gd name="connsiteY96" fmla="*/ 124628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152633 w 5147621"/>
              <a:gd name="connsiteY95" fmla="*/ 165571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36478 w 5147621"/>
              <a:gd name="connsiteY46" fmla="*/ 4150717 h 4300843"/>
              <a:gd name="connsiteX47" fmla="*/ 177421 w 5147621"/>
              <a:gd name="connsiteY47" fmla="*/ 4178013 h 4300843"/>
              <a:gd name="connsiteX48" fmla="*/ 464024 w 5147621"/>
              <a:gd name="connsiteY48" fmla="*/ 4232604 h 4300843"/>
              <a:gd name="connsiteX49" fmla="*/ 1705970 w 5147621"/>
              <a:gd name="connsiteY49" fmla="*/ 4300843 h 4300843"/>
              <a:gd name="connsiteX50" fmla="*/ 4353636 w 5147621"/>
              <a:gd name="connsiteY50" fmla="*/ 4287195 h 4300843"/>
              <a:gd name="connsiteX51" fmla="*/ 4899547 w 5147621"/>
              <a:gd name="connsiteY51" fmla="*/ 4259899 h 4300843"/>
              <a:gd name="connsiteX52" fmla="*/ 4940490 w 5147621"/>
              <a:gd name="connsiteY52" fmla="*/ 4218956 h 4300843"/>
              <a:gd name="connsiteX53" fmla="*/ 4981433 w 5147621"/>
              <a:gd name="connsiteY53" fmla="*/ 4205308 h 4300843"/>
              <a:gd name="connsiteX54" fmla="*/ 5008729 w 5147621"/>
              <a:gd name="connsiteY54" fmla="*/ 4164365 h 4300843"/>
              <a:gd name="connsiteX55" fmla="*/ 5022376 w 5147621"/>
              <a:gd name="connsiteY55" fmla="*/ 4123422 h 4300843"/>
              <a:gd name="connsiteX56" fmla="*/ 5063320 w 5147621"/>
              <a:gd name="connsiteY56" fmla="*/ 4082479 h 4300843"/>
              <a:gd name="connsiteX57" fmla="*/ 5090615 w 5147621"/>
              <a:gd name="connsiteY57" fmla="*/ 3959649 h 4300843"/>
              <a:gd name="connsiteX58" fmla="*/ 5131558 w 5147621"/>
              <a:gd name="connsiteY58" fmla="*/ 3850467 h 4300843"/>
              <a:gd name="connsiteX59" fmla="*/ 5145206 w 5147621"/>
              <a:gd name="connsiteY59" fmla="*/ 3386443 h 4300843"/>
              <a:gd name="connsiteX60" fmla="*/ 5117911 w 5147621"/>
              <a:gd name="connsiteY60" fmla="*/ 2649464 h 4300843"/>
              <a:gd name="connsiteX61" fmla="*/ 5049672 w 5147621"/>
              <a:gd name="connsiteY61" fmla="*/ 2321917 h 4300843"/>
              <a:gd name="connsiteX62" fmla="*/ 5008729 w 5147621"/>
              <a:gd name="connsiteY62" fmla="*/ 2253679 h 4300843"/>
              <a:gd name="connsiteX63" fmla="*/ 4967785 w 5147621"/>
              <a:gd name="connsiteY63" fmla="*/ 2130849 h 4300843"/>
              <a:gd name="connsiteX64" fmla="*/ 4954138 w 5147621"/>
              <a:gd name="connsiteY64" fmla="*/ 2089905 h 4300843"/>
              <a:gd name="connsiteX65" fmla="*/ 4885899 w 5147621"/>
              <a:gd name="connsiteY65" fmla="*/ 1967076 h 4300843"/>
              <a:gd name="connsiteX66" fmla="*/ 4872251 w 5147621"/>
              <a:gd name="connsiteY66" fmla="*/ 1926132 h 4300843"/>
              <a:gd name="connsiteX67" fmla="*/ 4763069 w 5147621"/>
              <a:gd name="connsiteY67" fmla="*/ 1803302 h 4300843"/>
              <a:gd name="connsiteX68" fmla="*/ 4667535 w 5147621"/>
              <a:gd name="connsiteY68" fmla="*/ 1680473 h 4300843"/>
              <a:gd name="connsiteX69" fmla="*/ 4599296 w 5147621"/>
              <a:gd name="connsiteY69" fmla="*/ 1584938 h 4300843"/>
              <a:gd name="connsiteX70" fmla="*/ 4517409 w 5147621"/>
              <a:gd name="connsiteY70" fmla="*/ 1503052 h 4300843"/>
              <a:gd name="connsiteX71" fmla="*/ 4476466 w 5147621"/>
              <a:gd name="connsiteY71" fmla="*/ 1462108 h 4300843"/>
              <a:gd name="connsiteX72" fmla="*/ 4380932 w 5147621"/>
              <a:gd name="connsiteY72" fmla="*/ 1339279 h 4300843"/>
              <a:gd name="connsiteX73" fmla="*/ 4312693 w 5147621"/>
              <a:gd name="connsiteY73" fmla="*/ 1271040 h 4300843"/>
              <a:gd name="connsiteX74" fmla="*/ 4271750 w 5147621"/>
              <a:gd name="connsiteY74" fmla="*/ 1230096 h 4300843"/>
              <a:gd name="connsiteX75" fmla="*/ 4230806 w 5147621"/>
              <a:gd name="connsiteY75" fmla="*/ 1216449 h 4300843"/>
              <a:gd name="connsiteX76" fmla="*/ 4176215 w 5147621"/>
              <a:gd name="connsiteY76" fmla="*/ 1148210 h 4300843"/>
              <a:gd name="connsiteX77" fmla="*/ 4148920 w 5147621"/>
              <a:gd name="connsiteY77" fmla="*/ 1107267 h 4300843"/>
              <a:gd name="connsiteX78" fmla="*/ 4107976 w 5147621"/>
              <a:gd name="connsiteY78" fmla="*/ 1093619 h 4300843"/>
              <a:gd name="connsiteX79" fmla="*/ 3985147 w 5147621"/>
              <a:gd name="connsiteY79" fmla="*/ 970789 h 4300843"/>
              <a:gd name="connsiteX80" fmla="*/ 3944203 w 5147621"/>
              <a:gd name="connsiteY80" fmla="*/ 929846 h 4300843"/>
              <a:gd name="connsiteX81" fmla="*/ 3807726 w 5147621"/>
              <a:gd name="connsiteY81" fmla="*/ 779720 h 4300843"/>
              <a:gd name="connsiteX82" fmla="*/ 3698544 w 5147621"/>
              <a:gd name="connsiteY82" fmla="*/ 697834 h 4300843"/>
              <a:gd name="connsiteX83" fmla="*/ 3643953 w 5147621"/>
              <a:gd name="connsiteY83" fmla="*/ 615947 h 4300843"/>
              <a:gd name="connsiteX84" fmla="*/ 3575714 w 5147621"/>
              <a:gd name="connsiteY84" fmla="*/ 534061 h 4300843"/>
              <a:gd name="connsiteX85" fmla="*/ 3534770 w 5147621"/>
              <a:gd name="connsiteY85" fmla="*/ 520413 h 4300843"/>
              <a:gd name="connsiteX86" fmla="*/ 3452884 w 5147621"/>
              <a:gd name="connsiteY86" fmla="*/ 438526 h 4300843"/>
              <a:gd name="connsiteX87" fmla="*/ 3411941 w 5147621"/>
              <a:gd name="connsiteY87" fmla="*/ 397583 h 4300843"/>
              <a:gd name="connsiteX88" fmla="*/ 3370997 w 5147621"/>
              <a:gd name="connsiteY88" fmla="*/ 370288 h 4300843"/>
              <a:gd name="connsiteX89" fmla="*/ 3357350 w 5147621"/>
              <a:gd name="connsiteY89" fmla="*/ 329344 h 4300843"/>
              <a:gd name="connsiteX90" fmla="*/ 3316406 w 5147621"/>
              <a:gd name="connsiteY90" fmla="*/ 315696 h 4300843"/>
              <a:gd name="connsiteX91" fmla="*/ 3275463 w 5147621"/>
              <a:gd name="connsiteY91" fmla="*/ 288401 h 4300843"/>
              <a:gd name="connsiteX92" fmla="*/ 3248167 w 5147621"/>
              <a:gd name="connsiteY92" fmla="*/ 247458 h 4300843"/>
              <a:gd name="connsiteX93" fmla="*/ 3234520 w 5147621"/>
              <a:gd name="connsiteY93" fmla="*/ 206514 h 4300843"/>
              <a:gd name="connsiteX94" fmla="*/ 3193576 w 5147621"/>
              <a:gd name="connsiteY94" fmla="*/ 192867 h 4300843"/>
              <a:gd name="connsiteX95" fmla="*/ 3029803 w 5147621"/>
              <a:gd name="connsiteY95" fmla="*/ 110980 h 4300843"/>
              <a:gd name="connsiteX96" fmla="*/ 2797792 w 5147621"/>
              <a:gd name="connsiteY96" fmla="*/ 29094 h 4300843"/>
              <a:gd name="connsiteX97" fmla="*/ 2511188 w 5147621"/>
              <a:gd name="connsiteY97" fmla="*/ 1798 h 4300843"/>
              <a:gd name="connsiteX0" fmla="*/ 2511188 w 5147621"/>
              <a:gd name="connsiteY0" fmla="*/ 1798 h 4300843"/>
              <a:gd name="connsiteX1" fmla="*/ 2060812 w 5147621"/>
              <a:gd name="connsiteY1" fmla="*/ 56389 h 4300843"/>
              <a:gd name="connsiteX2" fmla="*/ 1883391 w 5147621"/>
              <a:gd name="connsiteY2" fmla="*/ 124628 h 4300843"/>
              <a:gd name="connsiteX3" fmla="*/ 1815153 w 5147621"/>
              <a:gd name="connsiteY3" fmla="*/ 138276 h 4300843"/>
              <a:gd name="connsiteX4" fmla="*/ 1774209 w 5147621"/>
              <a:gd name="connsiteY4" fmla="*/ 165571 h 4300843"/>
              <a:gd name="connsiteX5" fmla="*/ 1719618 w 5147621"/>
              <a:gd name="connsiteY5" fmla="*/ 206514 h 4300843"/>
              <a:gd name="connsiteX6" fmla="*/ 1651379 w 5147621"/>
              <a:gd name="connsiteY6" fmla="*/ 220162 h 4300843"/>
              <a:gd name="connsiteX7" fmla="*/ 1596788 w 5147621"/>
              <a:gd name="connsiteY7" fmla="*/ 261105 h 4300843"/>
              <a:gd name="connsiteX8" fmla="*/ 1487606 w 5147621"/>
              <a:gd name="connsiteY8" fmla="*/ 302049 h 4300843"/>
              <a:gd name="connsiteX9" fmla="*/ 1351129 w 5147621"/>
              <a:gd name="connsiteY9" fmla="*/ 342992 h 4300843"/>
              <a:gd name="connsiteX10" fmla="*/ 1282890 w 5147621"/>
              <a:gd name="connsiteY10" fmla="*/ 370288 h 4300843"/>
              <a:gd name="connsiteX11" fmla="*/ 1228299 w 5147621"/>
              <a:gd name="connsiteY11" fmla="*/ 383935 h 4300843"/>
              <a:gd name="connsiteX12" fmla="*/ 1105469 w 5147621"/>
              <a:gd name="connsiteY12" fmla="*/ 506765 h 4300843"/>
              <a:gd name="connsiteX13" fmla="*/ 1064526 w 5147621"/>
              <a:gd name="connsiteY13" fmla="*/ 547708 h 4300843"/>
              <a:gd name="connsiteX14" fmla="*/ 941696 w 5147621"/>
              <a:gd name="connsiteY14" fmla="*/ 752425 h 4300843"/>
              <a:gd name="connsiteX15" fmla="*/ 900753 w 5147621"/>
              <a:gd name="connsiteY15" fmla="*/ 820664 h 4300843"/>
              <a:gd name="connsiteX16" fmla="*/ 832514 w 5147621"/>
              <a:gd name="connsiteY16" fmla="*/ 916198 h 4300843"/>
              <a:gd name="connsiteX17" fmla="*/ 791570 w 5147621"/>
              <a:gd name="connsiteY17" fmla="*/ 984437 h 4300843"/>
              <a:gd name="connsiteX18" fmla="*/ 777923 w 5147621"/>
              <a:gd name="connsiteY18" fmla="*/ 1025380 h 4300843"/>
              <a:gd name="connsiteX19" fmla="*/ 750627 w 5147621"/>
              <a:gd name="connsiteY19" fmla="*/ 1079971 h 4300843"/>
              <a:gd name="connsiteX20" fmla="*/ 709684 w 5147621"/>
              <a:gd name="connsiteY20" fmla="*/ 1148210 h 4300843"/>
              <a:gd name="connsiteX21" fmla="*/ 696036 w 5147621"/>
              <a:gd name="connsiteY21" fmla="*/ 1189153 h 4300843"/>
              <a:gd name="connsiteX22" fmla="*/ 668741 w 5147621"/>
              <a:gd name="connsiteY22" fmla="*/ 1243744 h 4300843"/>
              <a:gd name="connsiteX23" fmla="*/ 655093 w 5147621"/>
              <a:gd name="connsiteY23" fmla="*/ 1284688 h 4300843"/>
              <a:gd name="connsiteX24" fmla="*/ 627797 w 5147621"/>
              <a:gd name="connsiteY24" fmla="*/ 1352926 h 4300843"/>
              <a:gd name="connsiteX25" fmla="*/ 614150 w 5147621"/>
              <a:gd name="connsiteY25" fmla="*/ 1393870 h 4300843"/>
              <a:gd name="connsiteX26" fmla="*/ 586854 w 5147621"/>
              <a:gd name="connsiteY26" fmla="*/ 1448461 h 4300843"/>
              <a:gd name="connsiteX27" fmla="*/ 573206 w 5147621"/>
              <a:gd name="connsiteY27" fmla="*/ 1489404 h 4300843"/>
              <a:gd name="connsiteX28" fmla="*/ 504967 w 5147621"/>
              <a:gd name="connsiteY28" fmla="*/ 1571291 h 4300843"/>
              <a:gd name="connsiteX29" fmla="*/ 450376 w 5147621"/>
              <a:gd name="connsiteY29" fmla="*/ 1721416 h 4300843"/>
              <a:gd name="connsiteX30" fmla="*/ 382138 w 5147621"/>
              <a:gd name="connsiteY30" fmla="*/ 1844246 h 4300843"/>
              <a:gd name="connsiteX31" fmla="*/ 368490 w 5147621"/>
              <a:gd name="connsiteY31" fmla="*/ 1885189 h 4300843"/>
              <a:gd name="connsiteX32" fmla="*/ 300251 w 5147621"/>
              <a:gd name="connsiteY32" fmla="*/ 1967076 h 4300843"/>
              <a:gd name="connsiteX33" fmla="*/ 259308 w 5147621"/>
              <a:gd name="connsiteY33" fmla="*/ 2062610 h 4300843"/>
              <a:gd name="connsiteX34" fmla="*/ 245660 w 5147621"/>
              <a:gd name="connsiteY34" fmla="*/ 2103553 h 4300843"/>
              <a:gd name="connsiteX35" fmla="*/ 177421 w 5147621"/>
              <a:gd name="connsiteY35" fmla="*/ 2212735 h 4300843"/>
              <a:gd name="connsiteX36" fmla="*/ 163773 w 5147621"/>
              <a:gd name="connsiteY36" fmla="*/ 2267326 h 4300843"/>
              <a:gd name="connsiteX37" fmla="*/ 136478 w 5147621"/>
              <a:gd name="connsiteY37" fmla="*/ 2308270 h 4300843"/>
              <a:gd name="connsiteX38" fmla="*/ 122830 w 5147621"/>
              <a:gd name="connsiteY38" fmla="*/ 2417452 h 4300843"/>
              <a:gd name="connsiteX39" fmla="*/ 81887 w 5147621"/>
              <a:gd name="connsiteY39" fmla="*/ 2744998 h 4300843"/>
              <a:gd name="connsiteX40" fmla="*/ 54591 w 5147621"/>
              <a:gd name="connsiteY40" fmla="*/ 3004305 h 4300843"/>
              <a:gd name="connsiteX41" fmla="*/ 40944 w 5147621"/>
              <a:gd name="connsiteY41" fmla="*/ 3249965 h 4300843"/>
              <a:gd name="connsiteX42" fmla="*/ 13648 w 5147621"/>
              <a:gd name="connsiteY42" fmla="*/ 3372795 h 4300843"/>
              <a:gd name="connsiteX43" fmla="*/ 0 w 5147621"/>
              <a:gd name="connsiteY43" fmla="*/ 3481977 h 4300843"/>
              <a:gd name="connsiteX44" fmla="*/ 13648 w 5147621"/>
              <a:gd name="connsiteY44" fmla="*/ 4027888 h 4300843"/>
              <a:gd name="connsiteX45" fmla="*/ 54591 w 5147621"/>
              <a:gd name="connsiteY45" fmla="*/ 4109774 h 4300843"/>
              <a:gd name="connsiteX46" fmla="*/ 177421 w 5147621"/>
              <a:gd name="connsiteY46" fmla="*/ 4178013 h 4300843"/>
              <a:gd name="connsiteX47" fmla="*/ 464024 w 5147621"/>
              <a:gd name="connsiteY47" fmla="*/ 4232604 h 4300843"/>
              <a:gd name="connsiteX48" fmla="*/ 1705970 w 5147621"/>
              <a:gd name="connsiteY48" fmla="*/ 4300843 h 4300843"/>
              <a:gd name="connsiteX49" fmla="*/ 4353636 w 5147621"/>
              <a:gd name="connsiteY49" fmla="*/ 4287195 h 4300843"/>
              <a:gd name="connsiteX50" fmla="*/ 4899547 w 5147621"/>
              <a:gd name="connsiteY50" fmla="*/ 4259899 h 4300843"/>
              <a:gd name="connsiteX51" fmla="*/ 4940490 w 5147621"/>
              <a:gd name="connsiteY51" fmla="*/ 4218956 h 4300843"/>
              <a:gd name="connsiteX52" fmla="*/ 4981433 w 5147621"/>
              <a:gd name="connsiteY52" fmla="*/ 4205308 h 4300843"/>
              <a:gd name="connsiteX53" fmla="*/ 5008729 w 5147621"/>
              <a:gd name="connsiteY53" fmla="*/ 4164365 h 4300843"/>
              <a:gd name="connsiteX54" fmla="*/ 5022376 w 5147621"/>
              <a:gd name="connsiteY54" fmla="*/ 4123422 h 4300843"/>
              <a:gd name="connsiteX55" fmla="*/ 5063320 w 5147621"/>
              <a:gd name="connsiteY55" fmla="*/ 4082479 h 4300843"/>
              <a:gd name="connsiteX56" fmla="*/ 5090615 w 5147621"/>
              <a:gd name="connsiteY56" fmla="*/ 3959649 h 4300843"/>
              <a:gd name="connsiteX57" fmla="*/ 5131558 w 5147621"/>
              <a:gd name="connsiteY57" fmla="*/ 3850467 h 4300843"/>
              <a:gd name="connsiteX58" fmla="*/ 5145206 w 5147621"/>
              <a:gd name="connsiteY58" fmla="*/ 3386443 h 4300843"/>
              <a:gd name="connsiteX59" fmla="*/ 5117911 w 5147621"/>
              <a:gd name="connsiteY59" fmla="*/ 2649464 h 4300843"/>
              <a:gd name="connsiteX60" fmla="*/ 5049672 w 5147621"/>
              <a:gd name="connsiteY60" fmla="*/ 2321917 h 4300843"/>
              <a:gd name="connsiteX61" fmla="*/ 5008729 w 5147621"/>
              <a:gd name="connsiteY61" fmla="*/ 2253679 h 4300843"/>
              <a:gd name="connsiteX62" fmla="*/ 4967785 w 5147621"/>
              <a:gd name="connsiteY62" fmla="*/ 2130849 h 4300843"/>
              <a:gd name="connsiteX63" fmla="*/ 4954138 w 5147621"/>
              <a:gd name="connsiteY63" fmla="*/ 2089905 h 4300843"/>
              <a:gd name="connsiteX64" fmla="*/ 4885899 w 5147621"/>
              <a:gd name="connsiteY64" fmla="*/ 1967076 h 4300843"/>
              <a:gd name="connsiteX65" fmla="*/ 4872251 w 5147621"/>
              <a:gd name="connsiteY65" fmla="*/ 1926132 h 4300843"/>
              <a:gd name="connsiteX66" fmla="*/ 4763069 w 5147621"/>
              <a:gd name="connsiteY66" fmla="*/ 1803302 h 4300843"/>
              <a:gd name="connsiteX67" fmla="*/ 4667535 w 5147621"/>
              <a:gd name="connsiteY67" fmla="*/ 1680473 h 4300843"/>
              <a:gd name="connsiteX68" fmla="*/ 4599296 w 5147621"/>
              <a:gd name="connsiteY68" fmla="*/ 1584938 h 4300843"/>
              <a:gd name="connsiteX69" fmla="*/ 4517409 w 5147621"/>
              <a:gd name="connsiteY69" fmla="*/ 1503052 h 4300843"/>
              <a:gd name="connsiteX70" fmla="*/ 4476466 w 5147621"/>
              <a:gd name="connsiteY70" fmla="*/ 1462108 h 4300843"/>
              <a:gd name="connsiteX71" fmla="*/ 4380932 w 5147621"/>
              <a:gd name="connsiteY71" fmla="*/ 1339279 h 4300843"/>
              <a:gd name="connsiteX72" fmla="*/ 4312693 w 5147621"/>
              <a:gd name="connsiteY72" fmla="*/ 1271040 h 4300843"/>
              <a:gd name="connsiteX73" fmla="*/ 4271750 w 5147621"/>
              <a:gd name="connsiteY73" fmla="*/ 1230096 h 4300843"/>
              <a:gd name="connsiteX74" fmla="*/ 4230806 w 5147621"/>
              <a:gd name="connsiteY74" fmla="*/ 1216449 h 4300843"/>
              <a:gd name="connsiteX75" fmla="*/ 4176215 w 5147621"/>
              <a:gd name="connsiteY75" fmla="*/ 1148210 h 4300843"/>
              <a:gd name="connsiteX76" fmla="*/ 4148920 w 5147621"/>
              <a:gd name="connsiteY76" fmla="*/ 1107267 h 4300843"/>
              <a:gd name="connsiteX77" fmla="*/ 4107976 w 5147621"/>
              <a:gd name="connsiteY77" fmla="*/ 1093619 h 4300843"/>
              <a:gd name="connsiteX78" fmla="*/ 3985147 w 5147621"/>
              <a:gd name="connsiteY78" fmla="*/ 970789 h 4300843"/>
              <a:gd name="connsiteX79" fmla="*/ 3944203 w 5147621"/>
              <a:gd name="connsiteY79" fmla="*/ 929846 h 4300843"/>
              <a:gd name="connsiteX80" fmla="*/ 3807726 w 5147621"/>
              <a:gd name="connsiteY80" fmla="*/ 779720 h 4300843"/>
              <a:gd name="connsiteX81" fmla="*/ 3698544 w 5147621"/>
              <a:gd name="connsiteY81" fmla="*/ 697834 h 4300843"/>
              <a:gd name="connsiteX82" fmla="*/ 3643953 w 5147621"/>
              <a:gd name="connsiteY82" fmla="*/ 615947 h 4300843"/>
              <a:gd name="connsiteX83" fmla="*/ 3575714 w 5147621"/>
              <a:gd name="connsiteY83" fmla="*/ 534061 h 4300843"/>
              <a:gd name="connsiteX84" fmla="*/ 3534770 w 5147621"/>
              <a:gd name="connsiteY84" fmla="*/ 520413 h 4300843"/>
              <a:gd name="connsiteX85" fmla="*/ 3452884 w 5147621"/>
              <a:gd name="connsiteY85" fmla="*/ 438526 h 4300843"/>
              <a:gd name="connsiteX86" fmla="*/ 3411941 w 5147621"/>
              <a:gd name="connsiteY86" fmla="*/ 397583 h 4300843"/>
              <a:gd name="connsiteX87" fmla="*/ 3370997 w 5147621"/>
              <a:gd name="connsiteY87" fmla="*/ 370288 h 4300843"/>
              <a:gd name="connsiteX88" fmla="*/ 3357350 w 5147621"/>
              <a:gd name="connsiteY88" fmla="*/ 329344 h 4300843"/>
              <a:gd name="connsiteX89" fmla="*/ 3316406 w 5147621"/>
              <a:gd name="connsiteY89" fmla="*/ 315696 h 4300843"/>
              <a:gd name="connsiteX90" fmla="*/ 3275463 w 5147621"/>
              <a:gd name="connsiteY90" fmla="*/ 288401 h 4300843"/>
              <a:gd name="connsiteX91" fmla="*/ 3248167 w 5147621"/>
              <a:gd name="connsiteY91" fmla="*/ 247458 h 4300843"/>
              <a:gd name="connsiteX92" fmla="*/ 3234520 w 5147621"/>
              <a:gd name="connsiteY92" fmla="*/ 206514 h 4300843"/>
              <a:gd name="connsiteX93" fmla="*/ 3193576 w 5147621"/>
              <a:gd name="connsiteY93" fmla="*/ 192867 h 4300843"/>
              <a:gd name="connsiteX94" fmla="*/ 3029803 w 5147621"/>
              <a:gd name="connsiteY94" fmla="*/ 110980 h 4300843"/>
              <a:gd name="connsiteX95" fmla="*/ 2797792 w 5147621"/>
              <a:gd name="connsiteY95" fmla="*/ 29094 h 4300843"/>
              <a:gd name="connsiteX96" fmla="*/ 2511188 w 5147621"/>
              <a:gd name="connsiteY96"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4027888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3902 w 5150335"/>
              <a:gd name="connsiteY0" fmla="*/ 1798 h 4300843"/>
              <a:gd name="connsiteX1" fmla="*/ 2063526 w 5150335"/>
              <a:gd name="connsiteY1" fmla="*/ 56389 h 4300843"/>
              <a:gd name="connsiteX2" fmla="*/ 1886105 w 5150335"/>
              <a:gd name="connsiteY2" fmla="*/ 124628 h 4300843"/>
              <a:gd name="connsiteX3" fmla="*/ 1817867 w 5150335"/>
              <a:gd name="connsiteY3" fmla="*/ 138276 h 4300843"/>
              <a:gd name="connsiteX4" fmla="*/ 1776923 w 5150335"/>
              <a:gd name="connsiteY4" fmla="*/ 165571 h 4300843"/>
              <a:gd name="connsiteX5" fmla="*/ 1722332 w 5150335"/>
              <a:gd name="connsiteY5" fmla="*/ 206514 h 4300843"/>
              <a:gd name="connsiteX6" fmla="*/ 1654093 w 5150335"/>
              <a:gd name="connsiteY6" fmla="*/ 220162 h 4300843"/>
              <a:gd name="connsiteX7" fmla="*/ 1599502 w 5150335"/>
              <a:gd name="connsiteY7" fmla="*/ 261105 h 4300843"/>
              <a:gd name="connsiteX8" fmla="*/ 1490320 w 5150335"/>
              <a:gd name="connsiteY8" fmla="*/ 302049 h 4300843"/>
              <a:gd name="connsiteX9" fmla="*/ 1353843 w 5150335"/>
              <a:gd name="connsiteY9" fmla="*/ 342992 h 4300843"/>
              <a:gd name="connsiteX10" fmla="*/ 1285604 w 5150335"/>
              <a:gd name="connsiteY10" fmla="*/ 370288 h 4300843"/>
              <a:gd name="connsiteX11" fmla="*/ 1231013 w 5150335"/>
              <a:gd name="connsiteY11" fmla="*/ 383935 h 4300843"/>
              <a:gd name="connsiteX12" fmla="*/ 1108183 w 5150335"/>
              <a:gd name="connsiteY12" fmla="*/ 506765 h 4300843"/>
              <a:gd name="connsiteX13" fmla="*/ 1067240 w 5150335"/>
              <a:gd name="connsiteY13" fmla="*/ 547708 h 4300843"/>
              <a:gd name="connsiteX14" fmla="*/ 944410 w 5150335"/>
              <a:gd name="connsiteY14" fmla="*/ 752425 h 4300843"/>
              <a:gd name="connsiteX15" fmla="*/ 903467 w 5150335"/>
              <a:gd name="connsiteY15" fmla="*/ 820664 h 4300843"/>
              <a:gd name="connsiteX16" fmla="*/ 835228 w 5150335"/>
              <a:gd name="connsiteY16" fmla="*/ 916198 h 4300843"/>
              <a:gd name="connsiteX17" fmla="*/ 794284 w 5150335"/>
              <a:gd name="connsiteY17" fmla="*/ 984437 h 4300843"/>
              <a:gd name="connsiteX18" fmla="*/ 780637 w 5150335"/>
              <a:gd name="connsiteY18" fmla="*/ 1025380 h 4300843"/>
              <a:gd name="connsiteX19" fmla="*/ 753341 w 5150335"/>
              <a:gd name="connsiteY19" fmla="*/ 1079971 h 4300843"/>
              <a:gd name="connsiteX20" fmla="*/ 712398 w 5150335"/>
              <a:gd name="connsiteY20" fmla="*/ 1148210 h 4300843"/>
              <a:gd name="connsiteX21" fmla="*/ 698750 w 5150335"/>
              <a:gd name="connsiteY21" fmla="*/ 1189153 h 4300843"/>
              <a:gd name="connsiteX22" fmla="*/ 671455 w 5150335"/>
              <a:gd name="connsiteY22" fmla="*/ 1243744 h 4300843"/>
              <a:gd name="connsiteX23" fmla="*/ 657807 w 5150335"/>
              <a:gd name="connsiteY23" fmla="*/ 1284688 h 4300843"/>
              <a:gd name="connsiteX24" fmla="*/ 630511 w 5150335"/>
              <a:gd name="connsiteY24" fmla="*/ 1352926 h 4300843"/>
              <a:gd name="connsiteX25" fmla="*/ 616864 w 5150335"/>
              <a:gd name="connsiteY25" fmla="*/ 1393870 h 4300843"/>
              <a:gd name="connsiteX26" fmla="*/ 589568 w 5150335"/>
              <a:gd name="connsiteY26" fmla="*/ 1448461 h 4300843"/>
              <a:gd name="connsiteX27" fmla="*/ 575920 w 5150335"/>
              <a:gd name="connsiteY27" fmla="*/ 1489404 h 4300843"/>
              <a:gd name="connsiteX28" fmla="*/ 507681 w 5150335"/>
              <a:gd name="connsiteY28" fmla="*/ 1571291 h 4300843"/>
              <a:gd name="connsiteX29" fmla="*/ 453090 w 5150335"/>
              <a:gd name="connsiteY29" fmla="*/ 1721416 h 4300843"/>
              <a:gd name="connsiteX30" fmla="*/ 384852 w 5150335"/>
              <a:gd name="connsiteY30" fmla="*/ 1844246 h 4300843"/>
              <a:gd name="connsiteX31" fmla="*/ 371204 w 5150335"/>
              <a:gd name="connsiteY31" fmla="*/ 1885189 h 4300843"/>
              <a:gd name="connsiteX32" fmla="*/ 302965 w 5150335"/>
              <a:gd name="connsiteY32" fmla="*/ 1967076 h 4300843"/>
              <a:gd name="connsiteX33" fmla="*/ 262022 w 5150335"/>
              <a:gd name="connsiteY33" fmla="*/ 2062610 h 4300843"/>
              <a:gd name="connsiteX34" fmla="*/ 248374 w 5150335"/>
              <a:gd name="connsiteY34" fmla="*/ 2103553 h 4300843"/>
              <a:gd name="connsiteX35" fmla="*/ 180135 w 5150335"/>
              <a:gd name="connsiteY35" fmla="*/ 2212735 h 4300843"/>
              <a:gd name="connsiteX36" fmla="*/ 166487 w 5150335"/>
              <a:gd name="connsiteY36" fmla="*/ 2267326 h 4300843"/>
              <a:gd name="connsiteX37" fmla="*/ 139192 w 5150335"/>
              <a:gd name="connsiteY37" fmla="*/ 2308270 h 4300843"/>
              <a:gd name="connsiteX38" fmla="*/ 125544 w 5150335"/>
              <a:gd name="connsiteY38" fmla="*/ 2417452 h 4300843"/>
              <a:gd name="connsiteX39" fmla="*/ 84601 w 5150335"/>
              <a:gd name="connsiteY39" fmla="*/ 2744998 h 4300843"/>
              <a:gd name="connsiteX40" fmla="*/ 57305 w 5150335"/>
              <a:gd name="connsiteY40" fmla="*/ 3004305 h 4300843"/>
              <a:gd name="connsiteX41" fmla="*/ 43658 w 5150335"/>
              <a:gd name="connsiteY41" fmla="*/ 3249965 h 4300843"/>
              <a:gd name="connsiteX42" fmla="*/ 16362 w 5150335"/>
              <a:gd name="connsiteY42" fmla="*/ 3372795 h 4300843"/>
              <a:gd name="connsiteX43" fmla="*/ 2714 w 5150335"/>
              <a:gd name="connsiteY43" fmla="*/ 3481977 h 4300843"/>
              <a:gd name="connsiteX44" fmla="*/ 16362 w 5150335"/>
              <a:gd name="connsiteY44" fmla="*/ 3877763 h 4300843"/>
              <a:gd name="connsiteX45" fmla="*/ 180135 w 5150335"/>
              <a:gd name="connsiteY45" fmla="*/ 4178013 h 4300843"/>
              <a:gd name="connsiteX46" fmla="*/ 466738 w 5150335"/>
              <a:gd name="connsiteY46" fmla="*/ 4232604 h 4300843"/>
              <a:gd name="connsiteX47" fmla="*/ 1708684 w 5150335"/>
              <a:gd name="connsiteY47" fmla="*/ 4300843 h 4300843"/>
              <a:gd name="connsiteX48" fmla="*/ 4356350 w 5150335"/>
              <a:gd name="connsiteY48" fmla="*/ 4287195 h 4300843"/>
              <a:gd name="connsiteX49" fmla="*/ 4902261 w 5150335"/>
              <a:gd name="connsiteY49" fmla="*/ 4259899 h 4300843"/>
              <a:gd name="connsiteX50" fmla="*/ 4943204 w 5150335"/>
              <a:gd name="connsiteY50" fmla="*/ 4218956 h 4300843"/>
              <a:gd name="connsiteX51" fmla="*/ 4984147 w 5150335"/>
              <a:gd name="connsiteY51" fmla="*/ 4205308 h 4300843"/>
              <a:gd name="connsiteX52" fmla="*/ 5011443 w 5150335"/>
              <a:gd name="connsiteY52" fmla="*/ 4164365 h 4300843"/>
              <a:gd name="connsiteX53" fmla="*/ 5025090 w 5150335"/>
              <a:gd name="connsiteY53" fmla="*/ 4123422 h 4300843"/>
              <a:gd name="connsiteX54" fmla="*/ 5066034 w 5150335"/>
              <a:gd name="connsiteY54" fmla="*/ 4082479 h 4300843"/>
              <a:gd name="connsiteX55" fmla="*/ 5093329 w 5150335"/>
              <a:gd name="connsiteY55" fmla="*/ 3959649 h 4300843"/>
              <a:gd name="connsiteX56" fmla="*/ 5134272 w 5150335"/>
              <a:gd name="connsiteY56" fmla="*/ 3850467 h 4300843"/>
              <a:gd name="connsiteX57" fmla="*/ 5147920 w 5150335"/>
              <a:gd name="connsiteY57" fmla="*/ 3386443 h 4300843"/>
              <a:gd name="connsiteX58" fmla="*/ 5120625 w 5150335"/>
              <a:gd name="connsiteY58" fmla="*/ 2649464 h 4300843"/>
              <a:gd name="connsiteX59" fmla="*/ 5052386 w 5150335"/>
              <a:gd name="connsiteY59" fmla="*/ 2321917 h 4300843"/>
              <a:gd name="connsiteX60" fmla="*/ 5011443 w 5150335"/>
              <a:gd name="connsiteY60" fmla="*/ 2253679 h 4300843"/>
              <a:gd name="connsiteX61" fmla="*/ 4970499 w 5150335"/>
              <a:gd name="connsiteY61" fmla="*/ 2130849 h 4300843"/>
              <a:gd name="connsiteX62" fmla="*/ 4956852 w 5150335"/>
              <a:gd name="connsiteY62" fmla="*/ 2089905 h 4300843"/>
              <a:gd name="connsiteX63" fmla="*/ 4888613 w 5150335"/>
              <a:gd name="connsiteY63" fmla="*/ 1967076 h 4300843"/>
              <a:gd name="connsiteX64" fmla="*/ 4874965 w 5150335"/>
              <a:gd name="connsiteY64" fmla="*/ 1926132 h 4300843"/>
              <a:gd name="connsiteX65" fmla="*/ 4765783 w 5150335"/>
              <a:gd name="connsiteY65" fmla="*/ 1803302 h 4300843"/>
              <a:gd name="connsiteX66" fmla="*/ 4670249 w 5150335"/>
              <a:gd name="connsiteY66" fmla="*/ 1680473 h 4300843"/>
              <a:gd name="connsiteX67" fmla="*/ 4602010 w 5150335"/>
              <a:gd name="connsiteY67" fmla="*/ 1584938 h 4300843"/>
              <a:gd name="connsiteX68" fmla="*/ 4520123 w 5150335"/>
              <a:gd name="connsiteY68" fmla="*/ 1503052 h 4300843"/>
              <a:gd name="connsiteX69" fmla="*/ 4479180 w 5150335"/>
              <a:gd name="connsiteY69" fmla="*/ 1462108 h 4300843"/>
              <a:gd name="connsiteX70" fmla="*/ 4383646 w 5150335"/>
              <a:gd name="connsiteY70" fmla="*/ 1339279 h 4300843"/>
              <a:gd name="connsiteX71" fmla="*/ 4315407 w 5150335"/>
              <a:gd name="connsiteY71" fmla="*/ 1271040 h 4300843"/>
              <a:gd name="connsiteX72" fmla="*/ 4274464 w 5150335"/>
              <a:gd name="connsiteY72" fmla="*/ 1230096 h 4300843"/>
              <a:gd name="connsiteX73" fmla="*/ 4233520 w 5150335"/>
              <a:gd name="connsiteY73" fmla="*/ 1216449 h 4300843"/>
              <a:gd name="connsiteX74" fmla="*/ 4178929 w 5150335"/>
              <a:gd name="connsiteY74" fmla="*/ 1148210 h 4300843"/>
              <a:gd name="connsiteX75" fmla="*/ 4151634 w 5150335"/>
              <a:gd name="connsiteY75" fmla="*/ 1107267 h 4300843"/>
              <a:gd name="connsiteX76" fmla="*/ 4110690 w 5150335"/>
              <a:gd name="connsiteY76" fmla="*/ 1093619 h 4300843"/>
              <a:gd name="connsiteX77" fmla="*/ 3987861 w 5150335"/>
              <a:gd name="connsiteY77" fmla="*/ 970789 h 4300843"/>
              <a:gd name="connsiteX78" fmla="*/ 3946917 w 5150335"/>
              <a:gd name="connsiteY78" fmla="*/ 929846 h 4300843"/>
              <a:gd name="connsiteX79" fmla="*/ 3810440 w 5150335"/>
              <a:gd name="connsiteY79" fmla="*/ 779720 h 4300843"/>
              <a:gd name="connsiteX80" fmla="*/ 3701258 w 5150335"/>
              <a:gd name="connsiteY80" fmla="*/ 697834 h 4300843"/>
              <a:gd name="connsiteX81" fmla="*/ 3646667 w 5150335"/>
              <a:gd name="connsiteY81" fmla="*/ 615947 h 4300843"/>
              <a:gd name="connsiteX82" fmla="*/ 3578428 w 5150335"/>
              <a:gd name="connsiteY82" fmla="*/ 534061 h 4300843"/>
              <a:gd name="connsiteX83" fmla="*/ 3537484 w 5150335"/>
              <a:gd name="connsiteY83" fmla="*/ 520413 h 4300843"/>
              <a:gd name="connsiteX84" fmla="*/ 3455598 w 5150335"/>
              <a:gd name="connsiteY84" fmla="*/ 438526 h 4300843"/>
              <a:gd name="connsiteX85" fmla="*/ 3414655 w 5150335"/>
              <a:gd name="connsiteY85" fmla="*/ 397583 h 4300843"/>
              <a:gd name="connsiteX86" fmla="*/ 3373711 w 5150335"/>
              <a:gd name="connsiteY86" fmla="*/ 370288 h 4300843"/>
              <a:gd name="connsiteX87" fmla="*/ 3360064 w 5150335"/>
              <a:gd name="connsiteY87" fmla="*/ 329344 h 4300843"/>
              <a:gd name="connsiteX88" fmla="*/ 3319120 w 5150335"/>
              <a:gd name="connsiteY88" fmla="*/ 315696 h 4300843"/>
              <a:gd name="connsiteX89" fmla="*/ 3278177 w 5150335"/>
              <a:gd name="connsiteY89" fmla="*/ 288401 h 4300843"/>
              <a:gd name="connsiteX90" fmla="*/ 3250881 w 5150335"/>
              <a:gd name="connsiteY90" fmla="*/ 247458 h 4300843"/>
              <a:gd name="connsiteX91" fmla="*/ 3237234 w 5150335"/>
              <a:gd name="connsiteY91" fmla="*/ 206514 h 4300843"/>
              <a:gd name="connsiteX92" fmla="*/ 3196290 w 5150335"/>
              <a:gd name="connsiteY92" fmla="*/ 192867 h 4300843"/>
              <a:gd name="connsiteX93" fmla="*/ 3032517 w 5150335"/>
              <a:gd name="connsiteY93" fmla="*/ 110980 h 4300843"/>
              <a:gd name="connsiteX94" fmla="*/ 2800506 w 5150335"/>
              <a:gd name="connsiteY94" fmla="*/ 29094 h 4300843"/>
              <a:gd name="connsiteX95" fmla="*/ 2513902 w 5150335"/>
              <a:gd name="connsiteY95" fmla="*/ 1798 h 4300843"/>
              <a:gd name="connsiteX0" fmla="*/ 2516772 w 5153205"/>
              <a:gd name="connsiteY0" fmla="*/ 1798 h 4300843"/>
              <a:gd name="connsiteX1" fmla="*/ 2066396 w 5153205"/>
              <a:gd name="connsiteY1" fmla="*/ 56389 h 4300843"/>
              <a:gd name="connsiteX2" fmla="*/ 1888975 w 5153205"/>
              <a:gd name="connsiteY2" fmla="*/ 124628 h 4300843"/>
              <a:gd name="connsiteX3" fmla="*/ 1820737 w 5153205"/>
              <a:gd name="connsiteY3" fmla="*/ 138276 h 4300843"/>
              <a:gd name="connsiteX4" fmla="*/ 1779793 w 5153205"/>
              <a:gd name="connsiteY4" fmla="*/ 165571 h 4300843"/>
              <a:gd name="connsiteX5" fmla="*/ 1725202 w 5153205"/>
              <a:gd name="connsiteY5" fmla="*/ 206514 h 4300843"/>
              <a:gd name="connsiteX6" fmla="*/ 1656963 w 5153205"/>
              <a:gd name="connsiteY6" fmla="*/ 220162 h 4300843"/>
              <a:gd name="connsiteX7" fmla="*/ 1602372 w 5153205"/>
              <a:gd name="connsiteY7" fmla="*/ 261105 h 4300843"/>
              <a:gd name="connsiteX8" fmla="*/ 1493190 w 5153205"/>
              <a:gd name="connsiteY8" fmla="*/ 302049 h 4300843"/>
              <a:gd name="connsiteX9" fmla="*/ 1356713 w 5153205"/>
              <a:gd name="connsiteY9" fmla="*/ 342992 h 4300843"/>
              <a:gd name="connsiteX10" fmla="*/ 1288474 w 5153205"/>
              <a:gd name="connsiteY10" fmla="*/ 370288 h 4300843"/>
              <a:gd name="connsiteX11" fmla="*/ 1233883 w 5153205"/>
              <a:gd name="connsiteY11" fmla="*/ 383935 h 4300843"/>
              <a:gd name="connsiteX12" fmla="*/ 1111053 w 5153205"/>
              <a:gd name="connsiteY12" fmla="*/ 506765 h 4300843"/>
              <a:gd name="connsiteX13" fmla="*/ 1070110 w 5153205"/>
              <a:gd name="connsiteY13" fmla="*/ 547708 h 4300843"/>
              <a:gd name="connsiteX14" fmla="*/ 947280 w 5153205"/>
              <a:gd name="connsiteY14" fmla="*/ 752425 h 4300843"/>
              <a:gd name="connsiteX15" fmla="*/ 906337 w 5153205"/>
              <a:gd name="connsiteY15" fmla="*/ 820664 h 4300843"/>
              <a:gd name="connsiteX16" fmla="*/ 838098 w 5153205"/>
              <a:gd name="connsiteY16" fmla="*/ 916198 h 4300843"/>
              <a:gd name="connsiteX17" fmla="*/ 797154 w 5153205"/>
              <a:gd name="connsiteY17" fmla="*/ 984437 h 4300843"/>
              <a:gd name="connsiteX18" fmla="*/ 783507 w 5153205"/>
              <a:gd name="connsiteY18" fmla="*/ 1025380 h 4300843"/>
              <a:gd name="connsiteX19" fmla="*/ 756211 w 5153205"/>
              <a:gd name="connsiteY19" fmla="*/ 1079971 h 4300843"/>
              <a:gd name="connsiteX20" fmla="*/ 715268 w 5153205"/>
              <a:gd name="connsiteY20" fmla="*/ 1148210 h 4300843"/>
              <a:gd name="connsiteX21" fmla="*/ 701620 w 5153205"/>
              <a:gd name="connsiteY21" fmla="*/ 1189153 h 4300843"/>
              <a:gd name="connsiteX22" fmla="*/ 674325 w 5153205"/>
              <a:gd name="connsiteY22" fmla="*/ 1243744 h 4300843"/>
              <a:gd name="connsiteX23" fmla="*/ 660677 w 5153205"/>
              <a:gd name="connsiteY23" fmla="*/ 1284688 h 4300843"/>
              <a:gd name="connsiteX24" fmla="*/ 633381 w 5153205"/>
              <a:gd name="connsiteY24" fmla="*/ 1352926 h 4300843"/>
              <a:gd name="connsiteX25" fmla="*/ 619734 w 5153205"/>
              <a:gd name="connsiteY25" fmla="*/ 1393870 h 4300843"/>
              <a:gd name="connsiteX26" fmla="*/ 592438 w 5153205"/>
              <a:gd name="connsiteY26" fmla="*/ 1448461 h 4300843"/>
              <a:gd name="connsiteX27" fmla="*/ 578790 w 5153205"/>
              <a:gd name="connsiteY27" fmla="*/ 1489404 h 4300843"/>
              <a:gd name="connsiteX28" fmla="*/ 510551 w 5153205"/>
              <a:gd name="connsiteY28" fmla="*/ 1571291 h 4300843"/>
              <a:gd name="connsiteX29" fmla="*/ 455960 w 5153205"/>
              <a:gd name="connsiteY29" fmla="*/ 1721416 h 4300843"/>
              <a:gd name="connsiteX30" fmla="*/ 387722 w 5153205"/>
              <a:gd name="connsiteY30" fmla="*/ 1844246 h 4300843"/>
              <a:gd name="connsiteX31" fmla="*/ 374074 w 5153205"/>
              <a:gd name="connsiteY31" fmla="*/ 1885189 h 4300843"/>
              <a:gd name="connsiteX32" fmla="*/ 305835 w 5153205"/>
              <a:gd name="connsiteY32" fmla="*/ 1967076 h 4300843"/>
              <a:gd name="connsiteX33" fmla="*/ 264892 w 5153205"/>
              <a:gd name="connsiteY33" fmla="*/ 2062610 h 4300843"/>
              <a:gd name="connsiteX34" fmla="*/ 251244 w 5153205"/>
              <a:gd name="connsiteY34" fmla="*/ 2103553 h 4300843"/>
              <a:gd name="connsiteX35" fmla="*/ 183005 w 5153205"/>
              <a:gd name="connsiteY35" fmla="*/ 2212735 h 4300843"/>
              <a:gd name="connsiteX36" fmla="*/ 169357 w 5153205"/>
              <a:gd name="connsiteY36" fmla="*/ 2267326 h 4300843"/>
              <a:gd name="connsiteX37" fmla="*/ 142062 w 5153205"/>
              <a:gd name="connsiteY37" fmla="*/ 2308270 h 4300843"/>
              <a:gd name="connsiteX38" fmla="*/ 128414 w 5153205"/>
              <a:gd name="connsiteY38" fmla="*/ 2417452 h 4300843"/>
              <a:gd name="connsiteX39" fmla="*/ 87471 w 5153205"/>
              <a:gd name="connsiteY39" fmla="*/ 2744998 h 4300843"/>
              <a:gd name="connsiteX40" fmla="*/ 60175 w 5153205"/>
              <a:gd name="connsiteY40" fmla="*/ 3004305 h 4300843"/>
              <a:gd name="connsiteX41" fmla="*/ 46528 w 5153205"/>
              <a:gd name="connsiteY41" fmla="*/ 3249965 h 4300843"/>
              <a:gd name="connsiteX42" fmla="*/ 19232 w 5153205"/>
              <a:gd name="connsiteY42" fmla="*/ 3372795 h 4300843"/>
              <a:gd name="connsiteX43" fmla="*/ 5584 w 5153205"/>
              <a:gd name="connsiteY43" fmla="*/ 3481977 h 4300843"/>
              <a:gd name="connsiteX44" fmla="*/ 19232 w 5153205"/>
              <a:gd name="connsiteY44" fmla="*/ 3877763 h 4300843"/>
              <a:gd name="connsiteX45" fmla="*/ 223948 w 5153205"/>
              <a:gd name="connsiteY45" fmla="*/ 4178013 h 4300843"/>
              <a:gd name="connsiteX46" fmla="*/ 469608 w 5153205"/>
              <a:gd name="connsiteY46" fmla="*/ 4232604 h 4300843"/>
              <a:gd name="connsiteX47" fmla="*/ 1711554 w 5153205"/>
              <a:gd name="connsiteY47" fmla="*/ 4300843 h 4300843"/>
              <a:gd name="connsiteX48" fmla="*/ 4359220 w 5153205"/>
              <a:gd name="connsiteY48" fmla="*/ 4287195 h 4300843"/>
              <a:gd name="connsiteX49" fmla="*/ 4905131 w 5153205"/>
              <a:gd name="connsiteY49" fmla="*/ 4259899 h 4300843"/>
              <a:gd name="connsiteX50" fmla="*/ 4946074 w 5153205"/>
              <a:gd name="connsiteY50" fmla="*/ 4218956 h 4300843"/>
              <a:gd name="connsiteX51" fmla="*/ 4987017 w 5153205"/>
              <a:gd name="connsiteY51" fmla="*/ 4205308 h 4300843"/>
              <a:gd name="connsiteX52" fmla="*/ 5014313 w 5153205"/>
              <a:gd name="connsiteY52" fmla="*/ 4164365 h 4300843"/>
              <a:gd name="connsiteX53" fmla="*/ 5027960 w 5153205"/>
              <a:gd name="connsiteY53" fmla="*/ 4123422 h 4300843"/>
              <a:gd name="connsiteX54" fmla="*/ 5068904 w 5153205"/>
              <a:gd name="connsiteY54" fmla="*/ 4082479 h 4300843"/>
              <a:gd name="connsiteX55" fmla="*/ 5096199 w 5153205"/>
              <a:gd name="connsiteY55" fmla="*/ 3959649 h 4300843"/>
              <a:gd name="connsiteX56" fmla="*/ 5137142 w 5153205"/>
              <a:gd name="connsiteY56" fmla="*/ 3850467 h 4300843"/>
              <a:gd name="connsiteX57" fmla="*/ 5150790 w 5153205"/>
              <a:gd name="connsiteY57" fmla="*/ 3386443 h 4300843"/>
              <a:gd name="connsiteX58" fmla="*/ 5123495 w 5153205"/>
              <a:gd name="connsiteY58" fmla="*/ 2649464 h 4300843"/>
              <a:gd name="connsiteX59" fmla="*/ 5055256 w 5153205"/>
              <a:gd name="connsiteY59" fmla="*/ 2321917 h 4300843"/>
              <a:gd name="connsiteX60" fmla="*/ 5014313 w 5153205"/>
              <a:gd name="connsiteY60" fmla="*/ 2253679 h 4300843"/>
              <a:gd name="connsiteX61" fmla="*/ 4973369 w 5153205"/>
              <a:gd name="connsiteY61" fmla="*/ 2130849 h 4300843"/>
              <a:gd name="connsiteX62" fmla="*/ 4959722 w 5153205"/>
              <a:gd name="connsiteY62" fmla="*/ 2089905 h 4300843"/>
              <a:gd name="connsiteX63" fmla="*/ 4891483 w 5153205"/>
              <a:gd name="connsiteY63" fmla="*/ 1967076 h 4300843"/>
              <a:gd name="connsiteX64" fmla="*/ 4877835 w 5153205"/>
              <a:gd name="connsiteY64" fmla="*/ 1926132 h 4300843"/>
              <a:gd name="connsiteX65" fmla="*/ 4768653 w 5153205"/>
              <a:gd name="connsiteY65" fmla="*/ 1803302 h 4300843"/>
              <a:gd name="connsiteX66" fmla="*/ 4673119 w 5153205"/>
              <a:gd name="connsiteY66" fmla="*/ 1680473 h 4300843"/>
              <a:gd name="connsiteX67" fmla="*/ 4604880 w 5153205"/>
              <a:gd name="connsiteY67" fmla="*/ 1584938 h 4300843"/>
              <a:gd name="connsiteX68" fmla="*/ 4522993 w 5153205"/>
              <a:gd name="connsiteY68" fmla="*/ 1503052 h 4300843"/>
              <a:gd name="connsiteX69" fmla="*/ 4482050 w 5153205"/>
              <a:gd name="connsiteY69" fmla="*/ 1462108 h 4300843"/>
              <a:gd name="connsiteX70" fmla="*/ 4386516 w 5153205"/>
              <a:gd name="connsiteY70" fmla="*/ 1339279 h 4300843"/>
              <a:gd name="connsiteX71" fmla="*/ 4318277 w 5153205"/>
              <a:gd name="connsiteY71" fmla="*/ 1271040 h 4300843"/>
              <a:gd name="connsiteX72" fmla="*/ 4277334 w 5153205"/>
              <a:gd name="connsiteY72" fmla="*/ 1230096 h 4300843"/>
              <a:gd name="connsiteX73" fmla="*/ 4236390 w 5153205"/>
              <a:gd name="connsiteY73" fmla="*/ 1216449 h 4300843"/>
              <a:gd name="connsiteX74" fmla="*/ 4181799 w 5153205"/>
              <a:gd name="connsiteY74" fmla="*/ 1148210 h 4300843"/>
              <a:gd name="connsiteX75" fmla="*/ 4154504 w 5153205"/>
              <a:gd name="connsiteY75" fmla="*/ 1107267 h 4300843"/>
              <a:gd name="connsiteX76" fmla="*/ 4113560 w 5153205"/>
              <a:gd name="connsiteY76" fmla="*/ 1093619 h 4300843"/>
              <a:gd name="connsiteX77" fmla="*/ 3990731 w 5153205"/>
              <a:gd name="connsiteY77" fmla="*/ 970789 h 4300843"/>
              <a:gd name="connsiteX78" fmla="*/ 3949787 w 5153205"/>
              <a:gd name="connsiteY78" fmla="*/ 929846 h 4300843"/>
              <a:gd name="connsiteX79" fmla="*/ 3813310 w 5153205"/>
              <a:gd name="connsiteY79" fmla="*/ 779720 h 4300843"/>
              <a:gd name="connsiteX80" fmla="*/ 3704128 w 5153205"/>
              <a:gd name="connsiteY80" fmla="*/ 697834 h 4300843"/>
              <a:gd name="connsiteX81" fmla="*/ 3649537 w 5153205"/>
              <a:gd name="connsiteY81" fmla="*/ 615947 h 4300843"/>
              <a:gd name="connsiteX82" fmla="*/ 3581298 w 5153205"/>
              <a:gd name="connsiteY82" fmla="*/ 534061 h 4300843"/>
              <a:gd name="connsiteX83" fmla="*/ 3540354 w 5153205"/>
              <a:gd name="connsiteY83" fmla="*/ 520413 h 4300843"/>
              <a:gd name="connsiteX84" fmla="*/ 3458468 w 5153205"/>
              <a:gd name="connsiteY84" fmla="*/ 438526 h 4300843"/>
              <a:gd name="connsiteX85" fmla="*/ 3417525 w 5153205"/>
              <a:gd name="connsiteY85" fmla="*/ 397583 h 4300843"/>
              <a:gd name="connsiteX86" fmla="*/ 3376581 w 5153205"/>
              <a:gd name="connsiteY86" fmla="*/ 370288 h 4300843"/>
              <a:gd name="connsiteX87" fmla="*/ 3362934 w 5153205"/>
              <a:gd name="connsiteY87" fmla="*/ 329344 h 4300843"/>
              <a:gd name="connsiteX88" fmla="*/ 3321990 w 5153205"/>
              <a:gd name="connsiteY88" fmla="*/ 315696 h 4300843"/>
              <a:gd name="connsiteX89" fmla="*/ 3281047 w 5153205"/>
              <a:gd name="connsiteY89" fmla="*/ 288401 h 4300843"/>
              <a:gd name="connsiteX90" fmla="*/ 3253751 w 5153205"/>
              <a:gd name="connsiteY90" fmla="*/ 247458 h 4300843"/>
              <a:gd name="connsiteX91" fmla="*/ 3240104 w 5153205"/>
              <a:gd name="connsiteY91" fmla="*/ 206514 h 4300843"/>
              <a:gd name="connsiteX92" fmla="*/ 3199160 w 5153205"/>
              <a:gd name="connsiteY92" fmla="*/ 192867 h 4300843"/>
              <a:gd name="connsiteX93" fmla="*/ 3035387 w 5153205"/>
              <a:gd name="connsiteY93" fmla="*/ 110980 h 4300843"/>
              <a:gd name="connsiteX94" fmla="*/ 2803376 w 5153205"/>
              <a:gd name="connsiteY94" fmla="*/ 29094 h 4300843"/>
              <a:gd name="connsiteX95" fmla="*/ 2516772 w 5153205"/>
              <a:gd name="connsiteY95" fmla="*/ 1798 h 4300843"/>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946074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14313 w 5153205"/>
              <a:gd name="connsiteY52" fmla="*/ 4164365 h 4301934"/>
              <a:gd name="connsiteX53" fmla="*/ 5027960 w 5153205"/>
              <a:gd name="connsiteY53" fmla="*/ 4123422 h 4301934"/>
              <a:gd name="connsiteX54" fmla="*/ 5068904 w 5153205"/>
              <a:gd name="connsiteY54" fmla="*/ 4082479 h 4301934"/>
              <a:gd name="connsiteX55" fmla="*/ 5096199 w 5153205"/>
              <a:gd name="connsiteY55" fmla="*/ 3959649 h 4301934"/>
              <a:gd name="connsiteX56" fmla="*/ 5137142 w 5153205"/>
              <a:gd name="connsiteY56" fmla="*/ 3850467 h 4301934"/>
              <a:gd name="connsiteX57" fmla="*/ 5150790 w 5153205"/>
              <a:gd name="connsiteY57" fmla="*/ 3386443 h 4301934"/>
              <a:gd name="connsiteX58" fmla="*/ 5123495 w 5153205"/>
              <a:gd name="connsiteY58" fmla="*/ 2649464 h 4301934"/>
              <a:gd name="connsiteX59" fmla="*/ 5055256 w 5153205"/>
              <a:gd name="connsiteY59" fmla="*/ 2321917 h 4301934"/>
              <a:gd name="connsiteX60" fmla="*/ 5014313 w 5153205"/>
              <a:gd name="connsiteY60" fmla="*/ 2253679 h 4301934"/>
              <a:gd name="connsiteX61" fmla="*/ 4973369 w 5153205"/>
              <a:gd name="connsiteY61" fmla="*/ 2130849 h 4301934"/>
              <a:gd name="connsiteX62" fmla="*/ 4959722 w 5153205"/>
              <a:gd name="connsiteY62" fmla="*/ 2089905 h 4301934"/>
              <a:gd name="connsiteX63" fmla="*/ 4891483 w 5153205"/>
              <a:gd name="connsiteY63" fmla="*/ 1967076 h 4301934"/>
              <a:gd name="connsiteX64" fmla="*/ 4877835 w 5153205"/>
              <a:gd name="connsiteY64" fmla="*/ 1926132 h 4301934"/>
              <a:gd name="connsiteX65" fmla="*/ 4768653 w 5153205"/>
              <a:gd name="connsiteY65" fmla="*/ 1803302 h 4301934"/>
              <a:gd name="connsiteX66" fmla="*/ 4673119 w 5153205"/>
              <a:gd name="connsiteY66" fmla="*/ 1680473 h 4301934"/>
              <a:gd name="connsiteX67" fmla="*/ 4604880 w 5153205"/>
              <a:gd name="connsiteY67" fmla="*/ 1584938 h 4301934"/>
              <a:gd name="connsiteX68" fmla="*/ 4522993 w 5153205"/>
              <a:gd name="connsiteY68" fmla="*/ 1503052 h 4301934"/>
              <a:gd name="connsiteX69" fmla="*/ 4482050 w 5153205"/>
              <a:gd name="connsiteY69" fmla="*/ 1462108 h 4301934"/>
              <a:gd name="connsiteX70" fmla="*/ 4386516 w 5153205"/>
              <a:gd name="connsiteY70" fmla="*/ 1339279 h 4301934"/>
              <a:gd name="connsiteX71" fmla="*/ 4318277 w 5153205"/>
              <a:gd name="connsiteY71" fmla="*/ 1271040 h 4301934"/>
              <a:gd name="connsiteX72" fmla="*/ 4277334 w 5153205"/>
              <a:gd name="connsiteY72" fmla="*/ 1230096 h 4301934"/>
              <a:gd name="connsiteX73" fmla="*/ 4236390 w 5153205"/>
              <a:gd name="connsiteY73" fmla="*/ 1216449 h 4301934"/>
              <a:gd name="connsiteX74" fmla="*/ 4181799 w 5153205"/>
              <a:gd name="connsiteY74" fmla="*/ 1148210 h 4301934"/>
              <a:gd name="connsiteX75" fmla="*/ 4154504 w 5153205"/>
              <a:gd name="connsiteY75" fmla="*/ 1107267 h 4301934"/>
              <a:gd name="connsiteX76" fmla="*/ 4113560 w 5153205"/>
              <a:gd name="connsiteY76" fmla="*/ 1093619 h 4301934"/>
              <a:gd name="connsiteX77" fmla="*/ 3990731 w 5153205"/>
              <a:gd name="connsiteY77" fmla="*/ 970789 h 4301934"/>
              <a:gd name="connsiteX78" fmla="*/ 3949787 w 5153205"/>
              <a:gd name="connsiteY78" fmla="*/ 929846 h 4301934"/>
              <a:gd name="connsiteX79" fmla="*/ 3813310 w 5153205"/>
              <a:gd name="connsiteY79" fmla="*/ 779720 h 4301934"/>
              <a:gd name="connsiteX80" fmla="*/ 3704128 w 5153205"/>
              <a:gd name="connsiteY80" fmla="*/ 697834 h 4301934"/>
              <a:gd name="connsiteX81" fmla="*/ 3649537 w 5153205"/>
              <a:gd name="connsiteY81" fmla="*/ 615947 h 4301934"/>
              <a:gd name="connsiteX82" fmla="*/ 3581298 w 5153205"/>
              <a:gd name="connsiteY82" fmla="*/ 534061 h 4301934"/>
              <a:gd name="connsiteX83" fmla="*/ 3540354 w 5153205"/>
              <a:gd name="connsiteY83" fmla="*/ 520413 h 4301934"/>
              <a:gd name="connsiteX84" fmla="*/ 3458468 w 5153205"/>
              <a:gd name="connsiteY84" fmla="*/ 438526 h 4301934"/>
              <a:gd name="connsiteX85" fmla="*/ 3417525 w 5153205"/>
              <a:gd name="connsiteY85" fmla="*/ 397583 h 4301934"/>
              <a:gd name="connsiteX86" fmla="*/ 3376581 w 5153205"/>
              <a:gd name="connsiteY86" fmla="*/ 370288 h 4301934"/>
              <a:gd name="connsiteX87" fmla="*/ 3362934 w 5153205"/>
              <a:gd name="connsiteY87" fmla="*/ 329344 h 4301934"/>
              <a:gd name="connsiteX88" fmla="*/ 3321990 w 5153205"/>
              <a:gd name="connsiteY88" fmla="*/ 315696 h 4301934"/>
              <a:gd name="connsiteX89" fmla="*/ 3281047 w 5153205"/>
              <a:gd name="connsiteY89" fmla="*/ 288401 h 4301934"/>
              <a:gd name="connsiteX90" fmla="*/ 3253751 w 5153205"/>
              <a:gd name="connsiteY90" fmla="*/ 247458 h 4301934"/>
              <a:gd name="connsiteX91" fmla="*/ 3240104 w 5153205"/>
              <a:gd name="connsiteY91" fmla="*/ 206514 h 4301934"/>
              <a:gd name="connsiteX92" fmla="*/ 3199160 w 5153205"/>
              <a:gd name="connsiteY92" fmla="*/ 192867 h 4301934"/>
              <a:gd name="connsiteX93" fmla="*/ 3035387 w 5153205"/>
              <a:gd name="connsiteY93" fmla="*/ 110980 h 4301934"/>
              <a:gd name="connsiteX94" fmla="*/ 2803376 w 5153205"/>
              <a:gd name="connsiteY94" fmla="*/ 29094 h 4301934"/>
              <a:gd name="connsiteX95" fmla="*/ 2516772 w 5153205"/>
              <a:gd name="connsiteY95"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905131 w 5153205"/>
              <a:gd name="connsiteY49" fmla="*/ 4259899 h 4301934"/>
              <a:gd name="connsiteX50" fmla="*/ 4809596 w 5153205"/>
              <a:gd name="connsiteY50" fmla="*/ 4218956 h 4301934"/>
              <a:gd name="connsiteX51" fmla="*/ 4987017 w 5153205"/>
              <a:gd name="connsiteY51" fmla="*/ 4205308 h 4301934"/>
              <a:gd name="connsiteX52" fmla="*/ 5027960 w 5153205"/>
              <a:gd name="connsiteY52" fmla="*/ 4123422 h 4301934"/>
              <a:gd name="connsiteX53" fmla="*/ 5068904 w 5153205"/>
              <a:gd name="connsiteY53" fmla="*/ 4082479 h 4301934"/>
              <a:gd name="connsiteX54" fmla="*/ 5096199 w 5153205"/>
              <a:gd name="connsiteY54" fmla="*/ 3959649 h 4301934"/>
              <a:gd name="connsiteX55" fmla="*/ 5137142 w 5153205"/>
              <a:gd name="connsiteY55" fmla="*/ 3850467 h 4301934"/>
              <a:gd name="connsiteX56" fmla="*/ 5150790 w 5153205"/>
              <a:gd name="connsiteY56" fmla="*/ 3386443 h 4301934"/>
              <a:gd name="connsiteX57" fmla="*/ 5123495 w 5153205"/>
              <a:gd name="connsiteY57" fmla="*/ 2649464 h 4301934"/>
              <a:gd name="connsiteX58" fmla="*/ 5055256 w 5153205"/>
              <a:gd name="connsiteY58" fmla="*/ 2321917 h 4301934"/>
              <a:gd name="connsiteX59" fmla="*/ 5014313 w 5153205"/>
              <a:gd name="connsiteY59" fmla="*/ 2253679 h 4301934"/>
              <a:gd name="connsiteX60" fmla="*/ 4973369 w 5153205"/>
              <a:gd name="connsiteY60" fmla="*/ 2130849 h 4301934"/>
              <a:gd name="connsiteX61" fmla="*/ 4959722 w 5153205"/>
              <a:gd name="connsiteY61" fmla="*/ 2089905 h 4301934"/>
              <a:gd name="connsiteX62" fmla="*/ 4891483 w 5153205"/>
              <a:gd name="connsiteY62" fmla="*/ 1967076 h 4301934"/>
              <a:gd name="connsiteX63" fmla="*/ 4877835 w 5153205"/>
              <a:gd name="connsiteY63" fmla="*/ 1926132 h 4301934"/>
              <a:gd name="connsiteX64" fmla="*/ 4768653 w 5153205"/>
              <a:gd name="connsiteY64" fmla="*/ 1803302 h 4301934"/>
              <a:gd name="connsiteX65" fmla="*/ 4673119 w 5153205"/>
              <a:gd name="connsiteY65" fmla="*/ 1680473 h 4301934"/>
              <a:gd name="connsiteX66" fmla="*/ 4604880 w 5153205"/>
              <a:gd name="connsiteY66" fmla="*/ 1584938 h 4301934"/>
              <a:gd name="connsiteX67" fmla="*/ 4522993 w 5153205"/>
              <a:gd name="connsiteY67" fmla="*/ 1503052 h 4301934"/>
              <a:gd name="connsiteX68" fmla="*/ 4482050 w 5153205"/>
              <a:gd name="connsiteY68" fmla="*/ 1462108 h 4301934"/>
              <a:gd name="connsiteX69" fmla="*/ 4386516 w 5153205"/>
              <a:gd name="connsiteY69" fmla="*/ 1339279 h 4301934"/>
              <a:gd name="connsiteX70" fmla="*/ 4318277 w 5153205"/>
              <a:gd name="connsiteY70" fmla="*/ 1271040 h 4301934"/>
              <a:gd name="connsiteX71" fmla="*/ 4277334 w 5153205"/>
              <a:gd name="connsiteY71" fmla="*/ 1230096 h 4301934"/>
              <a:gd name="connsiteX72" fmla="*/ 4236390 w 5153205"/>
              <a:gd name="connsiteY72" fmla="*/ 1216449 h 4301934"/>
              <a:gd name="connsiteX73" fmla="*/ 4181799 w 5153205"/>
              <a:gd name="connsiteY73" fmla="*/ 1148210 h 4301934"/>
              <a:gd name="connsiteX74" fmla="*/ 4154504 w 5153205"/>
              <a:gd name="connsiteY74" fmla="*/ 1107267 h 4301934"/>
              <a:gd name="connsiteX75" fmla="*/ 4113560 w 5153205"/>
              <a:gd name="connsiteY75" fmla="*/ 1093619 h 4301934"/>
              <a:gd name="connsiteX76" fmla="*/ 3990731 w 5153205"/>
              <a:gd name="connsiteY76" fmla="*/ 970789 h 4301934"/>
              <a:gd name="connsiteX77" fmla="*/ 3949787 w 5153205"/>
              <a:gd name="connsiteY77" fmla="*/ 929846 h 4301934"/>
              <a:gd name="connsiteX78" fmla="*/ 3813310 w 5153205"/>
              <a:gd name="connsiteY78" fmla="*/ 779720 h 4301934"/>
              <a:gd name="connsiteX79" fmla="*/ 3704128 w 5153205"/>
              <a:gd name="connsiteY79" fmla="*/ 697834 h 4301934"/>
              <a:gd name="connsiteX80" fmla="*/ 3649537 w 5153205"/>
              <a:gd name="connsiteY80" fmla="*/ 615947 h 4301934"/>
              <a:gd name="connsiteX81" fmla="*/ 3581298 w 5153205"/>
              <a:gd name="connsiteY81" fmla="*/ 534061 h 4301934"/>
              <a:gd name="connsiteX82" fmla="*/ 3540354 w 5153205"/>
              <a:gd name="connsiteY82" fmla="*/ 520413 h 4301934"/>
              <a:gd name="connsiteX83" fmla="*/ 3458468 w 5153205"/>
              <a:gd name="connsiteY83" fmla="*/ 438526 h 4301934"/>
              <a:gd name="connsiteX84" fmla="*/ 3417525 w 5153205"/>
              <a:gd name="connsiteY84" fmla="*/ 397583 h 4301934"/>
              <a:gd name="connsiteX85" fmla="*/ 3376581 w 5153205"/>
              <a:gd name="connsiteY85" fmla="*/ 370288 h 4301934"/>
              <a:gd name="connsiteX86" fmla="*/ 3362934 w 5153205"/>
              <a:gd name="connsiteY86" fmla="*/ 329344 h 4301934"/>
              <a:gd name="connsiteX87" fmla="*/ 3321990 w 5153205"/>
              <a:gd name="connsiteY87" fmla="*/ 315696 h 4301934"/>
              <a:gd name="connsiteX88" fmla="*/ 3281047 w 5153205"/>
              <a:gd name="connsiteY88" fmla="*/ 288401 h 4301934"/>
              <a:gd name="connsiteX89" fmla="*/ 3253751 w 5153205"/>
              <a:gd name="connsiteY89" fmla="*/ 247458 h 4301934"/>
              <a:gd name="connsiteX90" fmla="*/ 3240104 w 5153205"/>
              <a:gd name="connsiteY90" fmla="*/ 206514 h 4301934"/>
              <a:gd name="connsiteX91" fmla="*/ 3199160 w 5153205"/>
              <a:gd name="connsiteY91" fmla="*/ 192867 h 4301934"/>
              <a:gd name="connsiteX92" fmla="*/ 3035387 w 5153205"/>
              <a:gd name="connsiteY92" fmla="*/ 110980 h 4301934"/>
              <a:gd name="connsiteX93" fmla="*/ 2803376 w 5153205"/>
              <a:gd name="connsiteY93" fmla="*/ 29094 h 4301934"/>
              <a:gd name="connsiteX94" fmla="*/ 2516772 w 5153205"/>
              <a:gd name="connsiteY94"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27960 w 5153205"/>
              <a:gd name="connsiteY51" fmla="*/ 4123422 h 4301934"/>
              <a:gd name="connsiteX52" fmla="*/ 5068904 w 5153205"/>
              <a:gd name="connsiteY52" fmla="*/ 4082479 h 4301934"/>
              <a:gd name="connsiteX53" fmla="*/ 5096199 w 5153205"/>
              <a:gd name="connsiteY53" fmla="*/ 3959649 h 4301934"/>
              <a:gd name="connsiteX54" fmla="*/ 5137142 w 5153205"/>
              <a:gd name="connsiteY54" fmla="*/ 3850467 h 4301934"/>
              <a:gd name="connsiteX55" fmla="*/ 5150790 w 5153205"/>
              <a:gd name="connsiteY55" fmla="*/ 3386443 h 4301934"/>
              <a:gd name="connsiteX56" fmla="*/ 5123495 w 5153205"/>
              <a:gd name="connsiteY56" fmla="*/ 2649464 h 4301934"/>
              <a:gd name="connsiteX57" fmla="*/ 5055256 w 5153205"/>
              <a:gd name="connsiteY57" fmla="*/ 2321917 h 4301934"/>
              <a:gd name="connsiteX58" fmla="*/ 5014313 w 5153205"/>
              <a:gd name="connsiteY58" fmla="*/ 2253679 h 4301934"/>
              <a:gd name="connsiteX59" fmla="*/ 4973369 w 5153205"/>
              <a:gd name="connsiteY59" fmla="*/ 2130849 h 4301934"/>
              <a:gd name="connsiteX60" fmla="*/ 4959722 w 5153205"/>
              <a:gd name="connsiteY60" fmla="*/ 2089905 h 4301934"/>
              <a:gd name="connsiteX61" fmla="*/ 4891483 w 5153205"/>
              <a:gd name="connsiteY61" fmla="*/ 1967076 h 4301934"/>
              <a:gd name="connsiteX62" fmla="*/ 4877835 w 5153205"/>
              <a:gd name="connsiteY62" fmla="*/ 1926132 h 4301934"/>
              <a:gd name="connsiteX63" fmla="*/ 4768653 w 5153205"/>
              <a:gd name="connsiteY63" fmla="*/ 1803302 h 4301934"/>
              <a:gd name="connsiteX64" fmla="*/ 4673119 w 5153205"/>
              <a:gd name="connsiteY64" fmla="*/ 1680473 h 4301934"/>
              <a:gd name="connsiteX65" fmla="*/ 4604880 w 5153205"/>
              <a:gd name="connsiteY65" fmla="*/ 1584938 h 4301934"/>
              <a:gd name="connsiteX66" fmla="*/ 4522993 w 5153205"/>
              <a:gd name="connsiteY66" fmla="*/ 1503052 h 4301934"/>
              <a:gd name="connsiteX67" fmla="*/ 4482050 w 5153205"/>
              <a:gd name="connsiteY67" fmla="*/ 1462108 h 4301934"/>
              <a:gd name="connsiteX68" fmla="*/ 4386516 w 5153205"/>
              <a:gd name="connsiteY68" fmla="*/ 1339279 h 4301934"/>
              <a:gd name="connsiteX69" fmla="*/ 4318277 w 5153205"/>
              <a:gd name="connsiteY69" fmla="*/ 1271040 h 4301934"/>
              <a:gd name="connsiteX70" fmla="*/ 4277334 w 5153205"/>
              <a:gd name="connsiteY70" fmla="*/ 1230096 h 4301934"/>
              <a:gd name="connsiteX71" fmla="*/ 4236390 w 5153205"/>
              <a:gd name="connsiteY71" fmla="*/ 1216449 h 4301934"/>
              <a:gd name="connsiteX72" fmla="*/ 4181799 w 5153205"/>
              <a:gd name="connsiteY72" fmla="*/ 1148210 h 4301934"/>
              <a:gd name="connsiteX73" fmla="*/ 4154504 w 5153205"/>
              <a:gd name="connsiteY73" fmla="*/ 1107267 h 4301934"/>
              <a:gd name="connsiteX74" fmla="*/ 4113560 w 5153205"/>
              <a:gd name="connsiteY74" fmla="*/ 1093619 h 4301934"/>
              <a:gd name="connsiteX75" fmla="*/ 3990731 w 5153205"/>
              <a:gd name="connsiteY75" fmla="*/ 970789 h 4301934"/>
              <a:gd name="connsiteX76" fmla="*/ 3949787 w 5153205"/>
              <a:gd name="connsiteY76" fmla="*/ 929846 h 4301934"/>
              <a:gd name="connsiteX77" fmla="*/ 3813310 w 5153205"/>
              <a:gd name="connsiteY77" fmla="*/ 779720 h 4301934"/>
              <a:gd name="connsiteX78" fmla="*/ 3704128 w 5153205"/>
              <a:gd name="connsiteY78" fmla="*/ 697834 h 4301934"/>
              <a:gd name="connsiteX79" fmla="*/ 3649537 w 5153205"/>
              <a:gd name="connsiteY79" fmla="*/ 615947 h 4301934"/>
              <a:gd name="connsiteX80" fmla="*/ 3581298 w 5153205"/>
              <a:gd name="connsiteY80" fmla="*/ 534061 h 4301934"/>
              <a:gd name="connsiteX81" fmla="*/ 3540354 w 5153205"/>
              <a:gd name="connsiteY81" fmla="*/ 520413 h 4301934"/>
              <a:gd name="connsiteX82" fmla="*/ 3458468 w 5153205"/>
              <a:gd name="connsiteY82" fmla="*/ 438526 h 4301934"/>
              <a:gd name="connsiteX83" fmla="*/ 3417525 w 5153205"/>
              <a:gd name="connsiteY83" fmla="*/ 397583 h 4301934"/>
              <a:gd name="connsiteX84" fmla="*/ 3376581 w 5153205"/>
              <a:gd name="connsiteY84" fmla="*/ 370288 h 4301934"/>
              <a:gd name="connsiteX85" fmla="*/ 3362934 w 5153205"/>
              <a:gd name="connsiteY85" fmla="*/ 329344 h 4301934"/>
              <a:gd name="connsiteX86" fmla="*/ 3321990 w 5153205"/>
              <a:gd name="connsiteY86" fmla="*/ 315696 h 4301934"/>
              <a:gd name="connsiteX87" fmla="*/ 3281047 w 5153205"/>
              <a:gd name="connsiteY87" fmla="*/ 288401 h 4301934"/>
              <a:gd name="connsiteX88" fmla="*/ 3253751 w 5153205"/>
              <a:gd name="connsiteY88" fmla="*/ 247458 h 4301934"/>
              <a:gd name="connsiteX89" fmla="*/ 3240104 w 5153205"/>
              <a:gd name="connsiteY89" fmla="*/ 206514 h 4301934"/>
              <a:gd name="connsiteX90" fmla="*/ 3199160 w 5153205"/>
              <a:gd name="connsiteY90" fmla="*/ 192867 h 4301934"/>
              <a:gd name="connsiteX91" fmla="*/ 3035387 w 5153205"/>
              <a:gd name="connsiteY91" fmla="*/ 110980 h 4301934"/>
              <a:gd name="connsiteX92" fmla="*/ 2803376 w 5153205"/>
              <a:gd name="connsiteY92" fmla="*/ 29094 h 4301934"/>
              <a:gd name="connsiteX93" fmla="*/ 2516772 w 5153205"/>
              <a:gd name="connsiteY93"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4987017 w 5153205"/>
              <a:gd name="connsiteY50" fmla="*/ 4205308 h 4301934"/>
              <a:gd name="connsiteX51" fmla="*/ 5068904 w 5153205"/>
              <a:gd name="connsiteY51" fmla="*/ 4082479 h 4301934"/>
              <a:gd name="connsiteX52" fmla="*/ 5096199 w 5153205"/>
              <a:gd name="connsiteY52" fmla="*/ 3959649 h 4301934"/>
              <a:gd name="connsiteX53" fmla="*/ 5137142 w 5153205"/>
              <a:gd name="connsiteY53" fmla="*/ 3850467 h 4301934"/>
              <a:gd name="connsiteX54" fmla="*/ 5150790 w 5153205"/>
              <a:gd name="connsiteY54" fmla="*/ 3386443 h 4301934"/>
              <a:gd name="connsiteX55" fmla="*/ 5123495 w 5153205"/>
              <a:gd name="connsiteY55" fmla="*/ 2649464 h 4301934"/>
              <a:gd name="connsiteX56" fmla="*/ 5055256 w 5153205"/>
              <a:gd name="connsiteY56" fmla="*/ 2321917 h 4301934"/>
              <a:gd name="connsiteX57" fmla="*/ 5014313 w 5153205"/>
              <a:gd name="connsiteY57" fmla="*/ 2253679 h 4301934"/>
              <a:gd name="connsiteX58" fmla="*/ 4973369 w 5153205"/>
              <a:gd name="connsiteY58" fmla="*/ 2130849 h 4301934"/>
              <a:gd name="connsiteX59" fmla="*/ 4959722 w 5153205"/>
              <a:gd name="connsiteY59" fmla="*/ 2089905 h 4301934"/>
              <a:gd name="connsiteX60" fmla="*/ 4891483 w 5153205"/>
              <a:gd name="connsiteY60" fmla="*/ 1967076 h 4301934"/>
              <a:gd name="connsiteX61" fmla="*/ 4877835 w 5153205"/>
              <a:gd name="connsiteY61" fmla="*/ 1926132 h 4301934"/>
              <a:gd name="connsiteX62" fmla="*/ 4768653 w 5153205"/>
              <a:gd name="connsiteY62" fmla="*/ 1803302 h 4301934"/>
              <a:gd name="connsiteX63" fmla="*/ 4673119 w 5153205"/>
              <a:gd name="connsiteY63" fmla="*/ 1680473 h 4301934"/>
              <a:gd name="connsiteX64" fmla="*/ 4604880 w 5153205"/>
              <a:gd name="connsiteY64" fmla="*/ 1584938 h 4301934"/>
              <a:gd name="connsiteX65" fmla="*/ 4522993 w 5153205"/>
              <a:gd name="connsiteY65" fmla="*/ 1503052 h 4301934"/>
              <a:gd name="connsiteX66" fmla="*/ 4482050 w 5153205"/>
              <a:gd name="connsiteY66" fmla="*/ 1462108 h 4301934"/>
              <a:gd name="connsiteX67" fmla="*/ 4386516 w 5153205"/>
              <a:gd name="connsiteY67" fmla="*/ 1339279 h 4301934"/>
              <a:gd name="connsiteX68" fmla="*/ 4318277 w 5153205"/>
              <a:gd name="connsiteY68" fmla="*/ 1271040 h 4301934"/>
              <a:gd name="connsiteX69" fmla="*/ 4277334 w 5153205"/>
              <a:gd name="connsiteY69" fmla="*/ 1230096 h 4301934"/>
              <a:gd name="connsiteX70" fmla="*/ 4236390 w 5153205"/>
              <a:gd name="connsiteY70" fmla="*/ 1216449 h 4301934"/>
              <a:gd name="connsiteX71" fmla="*/ 4181799 w 5153205"/>
              <a:gd name="connsiteY71" fmla="*/ 1148210 h 4301934"/>
              <a:gd name="connsiteX72" fmla="*/ 4154504 w 5153205"/>
              <a:gd name="connsiteY72" fmla="*/ 1107267 h 4301934"/>
              <a:gd name="connsiteX73" fmla="*/ 4113560 w 5153205"/>
              <a:gd name="connsiteY73" fmla="*/ 1093619 h 4301934"/>
              <a:gd name="connsiteX74" fmla="*/ 3990731 w 5153205"/>
              <a:gd name="connsiteY74" fmla="*/ 970789 h 4301934"/>
              <a:gd name="connsiteX75" fmla="*/ 3949787 w 5153205"/>
              <a:gd name="connsiteY75" fmla="*/ 929846 h 4301934"/>
              <a:gd name="connsiteX76" fmla="*/ 3813310 w 5153205"/>
              <a:gd name="connsiteY76" fmla="*/ 779720 h 4301934"/>
              <a:gd name="connsiteX77" fmla="*/ 3704128 w 5153205"/>
              <a:gd name="connsiteY77" fmla="*/ 697834 h 4301934"/>
              <a:gd name="connsiteX78" fmla="*/ 3649537 w 5153205"/>
              <a:gd name="connsiteY78" fmla="*/ 615947 h 4301934"/>
              <a:gd name="connsiteX79" fmla="*/ 3581298 w 5153205"/>
              <a:gd name="connsiteY79" fmla="*/ 534061 h 4301934"/>
              <a:gd name="connsiteX80" fmla="*/ 3540354 w 5153205"/>
              <a:gd name="connsiteY80" fmla="*/ 520413 h 4301934"/>
              <a:gd name="connsiteX81" fmla="*/ 3458468 w 5153205"/>
              <a:gd name="connsiteY81" fmla="*/ 438526 h 4301934"/>
              <a:gd name="connsiteX82" fmla="*/ 3417525 w 5153205"/>
              <a:gd name="connsiteY82" fmla="*/ 397583 h 4301934"/>
              <a:gd name="connsiteX83" fmla="*/ 3376581 w 5153205"/>
              <a:gd name="connsiteY83" fmla="*/ 370288 h 4301934"/>
              <a:gd name="connsiteX84" fmla="*/ 3362934 w 5153205"/>
              <a:gd name="connsiteY84" fmla="*/ 329344 h 4301934"/>
              <a:gd name="connsiteX85" fmla="*/ 3321990 w 5153205"/>
              <a:gd name="connsiteY85" fmla="*/ 315696 h 4301934"/>
              <a:gd name="connsiteX86" fmla="*/ 3281047 w 5153205"/>
              <a:gd name="connsiteY86" fmla="*/ 288401 h 4301934"/>
              <a:gd name="connsiteX87" fmla="*/ 3253751 w 5153205"/>
              <a:gd name="connsiteY87" fmla="*/ 247458 h 4301934"/>
              <a:gd name="connsiteX88" fmla="*/ 3240104 w 5153205"/>
              <a:gd name="connsiteY88" fmla="*/ 206514 h 4301934"/>
              <a:gd name="connsiteX89" fmla="*/ 3199160 w 5153205"/>
              <a:gd name="connsiteY89" fmla="*/ 192867 h 4301934"/>
              <a:gd name="connsiteX90" fmla="*/ 3035387 w 5153205"/>
              <a:gd name="connsiteY90" fmla="*/ 110980 h 4301934"/>
              <a:gd name="connsiteX91" fmla="*/ 2803376 w 5153205"/>
              <a:gd name="connsiteY91" fmla="*/ 29094 h 4301934"/>
              <a:gd name="connsiteX92" fmla="*/ 2516772 w 5153205"/>
              <a:gd name="connsiteY92"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68904 w 5153205"/>
              <a:gd name="connsiteY50" fmla="*/ 4082479 h 4301934"/>
              <a:gd name="connsiteX51" fmla="*/ 5096199 w 5153205"/>
              <a:gd name="connsiteY51" fmla="*/ 3959649 h 4301934"/>
              <a:gd name="connsiteX52" fmla="*/ 5137142 w 5153205"/>
              <a:gd name="connsiteY52" fmla="*/ 3850467 h 4301934"/>
              <a:gd name="connsiteX53" fmla="*/ 5150790 w 5153205"/>
              <a:gd name="connsiteY53" fmla="*/ 3386443 h 4301934"/>
              <a:gd name="connsiteX54" fmla="*/ 5123495 w 5153205"/>
              <a:gd name="connsiteY54" fmla="*/ 2649464 h 4301934"/>
              <a:gd name="connsiteX55" fmla="*/ 5055256 w 5153205"/>
              <a:gd name="connsiteY55" fmla="*/ 2321917 h 4301934"/>
              <a:gd name="connsiteX56" fmla="*/ 5014313 w 5153205"/>
              <a:gd name="connsiteY56" fmla="*/ 2253679 h 4301934"/>
              <a:gd name="connsiteX57" fmla="*/ 4973369 w 5153205"/>
              <a:gd name="connsiteY57" fmla="*/ 2130849 h 4301934"/>
              <a:gd name="connsiteX58" fmla="*/ 4959722 w 5153205"/>
              <a:gd name="connsiteY58" fmla="*/ 2089905 h 4301934"/>
              <a:gd name="connsiteX59" fmla="*/ 4891483 w 5153205"/>
              <a:gd name="connsiteY59" fmla="*/ 1967076 h 4301934"/>
              <a:gd name="connsiteX60" fmla="*/ 4877835 w 5153205"/>
              <a:gd name="connsiteY60" fmla="*/ 1926132 h 4301934"/>
              <a:gd name="connsiteX61" fmla="*/ 4768653 w 5153205"/>
              <a:gd name="connsiteY61" fmla="*/ 1803302 h 4301934"/>
              <a:gd name="connsiteX62" fmla="*/ 4673119 w 5153205"/>
              <a:gd name="connsiteY62" fmla="*/ 1680473 h 4301934"/>
              <a:gd name="connsiteX63" fmla="*/ 4604880 w 5153205"/>
              <a:gd name="connsiteY63" fmla="*/ 1584938 h 4301934"/>
              <a:gd name="connsiteX64" fmla="*/ 4522993 w 5153205"/>
              <a:gd name="connsiteY64" fmla="*/ 1503052 h 4301934"/>
              <a:gd name="connsiteX65" fmla="*/ 4482050 w 5153205"/>
              <a:gd name="connsiteY65" fmla="*/ 1462108 h 4301934"/>
              <a:gd name="connsiteX66" fmla="*/ 4386516 w 5153205"/>
              <a:gd name="connsiteY66" fmla="*/ 1339279 h 4301934"/>
              <a:gd name="connsiteX67" fmla="*/ 4318277 w 5153205"/>
              <a:gd name="connsiteY67" fmla="*/ 1271040 h 4301934"/>
              <a:gd name="connsiteX68" fmla="*/ 4277334 w 5153205"/>
              <a:gd name="connsiteY68" fmla="*/ 1230096 h 4301934"/>
              <a:gd name="connsiteX69" fmla="*/ 4236390 w 5153205"/>
              <a:gd name="connsiteY69" fmla="*/ 1216449 h 4301934"/>
              <a:gd name="connsiteX70" fmla="*/ 4181799 w 5153205"/>
              <a:gd name="connsiteY70" fmla="*/ 1148210 h 4301934"/>
              <a:gd name="connsiteX71" fmla="*/ 4154504 w 5153205"/>
              <a:gd name="connsiteY71" fmla="*/ 1107267 h 4301934"/>
              <a:gd name="connsiteX72" fmla="*/ 4113560 w 5153205"/>
              <a:gd name="connsiteY72" fmla="*/ 1093619 h 4301934"/>
              <a:gd name="connsiteX73" fmla="*/ 3990731 w 5153205"/>
              <a:gd name="connsiteY73" fmla="*/ 970789 h 4301934"/>
              <a:gd name="connsiteX74" fmla="*/ 3949787 w 5153205"/>
              <a:gd name="connsiteY74" fmla="*/ 929846 h 4301934"/>
              <a:gd name="connsiteX75" fmla="*/ 3813310 w 5153205"/>
              <a:gd name="connsiteY75" fmla="*/ 779720 h 4301934"/>
              <a:gd name="connsiteX76" fmla="*/ 3704128 w 5153205"/>
              <a:gd name="connsiteY76" fmla="*/ 697834 h 4301934"/>
              <a:gd name="connsiteX77" fmla="*/ 3649537 w 5153205"/>
              <a:gd name="connsiteY77" fmla="*/ 615947 h 4301934"/>
              <a:gd name="connsiteX78" fmla="*/ 3581298 w 5153205"/>
              <a:gd name="connsiteY78" fmla="*/ 534061 h 4301934"/>
              <a:gd name="connsiteX79" fmla="*/ 3540354 w 5153205"/>
              <a:gd name="connsiteY79" fmla="*/ 520413 h 4301934"/>
              <a:gd name="connsiteX80" fmla="*/ 3458468 w 5153205"/>
              <a:gd name="connsiteY80" fmla="*/ 438526 h 4301934"/>
              <a:gd name="connsiteX81" fmla="*/ 3417525 w 5153205"/>
              <a:gd name="connsiteY81" fmla="*/ 397583 h 4301934"/>
              <a:gd name="connsiteX82" fmla="*/ 3376581 w 5153205"/>
              <a:gd name="connsiteY82" fmla="*/ 370288 h 4301934"/>
              <a:gd name="connsiteX83" fmla="*/ 3362934 w 5153205"/>
              <a:gd name="connsiteY83" fmla="*/ 329344 h 4301934"/>
              <a:gd name="connsiteX84" fmla="*/ 3321990 w 5153205"/>
              <a:gd name="connsiteY84" fmla="*/ 315696 h 4301934"/>
              <a:gd name="connsiteX85" fmla="*/ 3281047 w 5153205"/>
              <a:gd name="connsiteY85" fmla="*/ 288401 h 4301934"/>
              <a:gd name="connsiteX86" fmla="*/ 3253751 w 5153205"/>
              <a:gd name="connsiteY86" fmla="*/ 247458 h 4301934"/>
              <a:gd name="connsiteX87" fmla="*/ 3240104 w 5153205"/>
              <a:gd name="connsiteY87" fmla="*/ 206514 h 4301934"/>
              <a:gd name="connsiteX88" fmla="*/ 3199160 w 5153205"/>
              <a:gd name="connsiteY88" fmla="*/ 192867 h 4301934"/>
              <a:gd name="connsiteX89" fmla="*/ 3035387 w 5153205"/>
              <a:gd name="connsiteY89" fmla="*/ 110980 h 4301934"/>
              <a:gd name="connsiteX90" fmla="*/ 2803376 w 5153205"/>
              <a:gd name="connsiteY90" fmla="*/ 29094 h 4301934"/>
              <a:gd name="connsiteX91" fmla="*/ 2516772 w 5153205"/>
              <a:gd name="connsiteY91"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96199 w 5153205"/>
              <a:gd name="connsiteY50" fmla="*/ 3959649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 name="connsiteX0" fmla="*/ 2516772 w 5153205"/>
              <a:gd name="connsiteY0" fmla="*/ 1798 h 4301934"/>
              <a:gd name="connsiteX1" fmla="*/ 2066396 w 5153205"/>
              <a:gd name="connsiteY1" fmla="*/ 56389 h 4301934"/>
              <a:gd name="connsiteX2" fmla="*/ 1888975 w 5153205"/>
              <a:gd name="connsiteY2" fmla="*/ 124628 h 4301934"/>
              <a:gd name="connsiteX3" fmla="*/ 1820737 w 5153205"/>
              <a:gd name="connsiteY3" fmla="*/ 138276 h 4301934"/>
              <a:gd name="connsiteX4" fmla="*/ 1779793 w 5153205"/>
              <a:gd name="connsiteY4" fmla="*/ 165571 h 4301934"/>
              <a:gd name="connsiteX5" fmla="*/ 1725202 w 5153205"/>
              <a:gd name="connsiteY5" fmla="*/ 206514 h 4301934"/>
              <a:gd name="connsiteX6" fmla="*/ 1656963 w 5153205"/>
              <a:gd name="connsiteY6" fmla="*/ 220162 h 4301934"/>
              <a:gd name="connsiteX7" fmla="*/ 1602372 w 5153205"/>
              <a:gd name="connsiteY7" fmla="*/ 261105 h 4301934"/>
              <a:gd name="connsiteX8" fmla="*/ 1493190 w 5153205"/>
              <a:gd name="connsiteY8" fmla="*/ 302049 h 4301934"/>
              <a:gd name="connsiteX9" fmla="*/ 1356713 w 5153205"/>
              <a:gd name="connsiteY9" fmla="*/ 342992 h 4301934"/>
              <a:gd name="connsiteX10" fmla="*/ 1288474 w 5153205"/>
              <a:gd name="connsiteY10" fmla="*/ 370288 h 4301934"/>
              <a:gd name="connsiteX11" fmla="*/ 1233883 w 5153205"/>
              <a:gd name="connsiteY11" fmla="*/ 383935 h 4301934"/>
              <a:gd name="connsiteX12" fmla="*/ 1111053 w 5153205"/>
              <a:gd name="connsiteY12" fmla="*/ 506765 h 4301934"/>
              <a:gd name="connsiteX13" fmla="*/ 1070110 w 5153205"/>
              <a:gd name="connsiteY13" fmla="*/ 547708 h 4301934"/>
              <a:gd name="connsiteX14" fmla="*/ 947280 w 5153205"/>
              <a:gd name="connsiteY14" fmla="*/ 752425 h 4301934"/>
              <a:gd name="connsiteX15" fmla="*/ 906337 w 5153205"/>
              <a:gd name="connsiteY15" fmla="*/ 820664 h 4301934"/>
              <a:gd name="connsiteX16" fmla="*/ 838098 w 5153205"/>
              <a:gd name="connsiteY16" fmla="*/ 916198 h 4301934"/>
              <a:gd name="connsiteX17" fmla="*/ 797154 w 5153205"/>
              <a:gd name="connsiteY17" fmla="*/ 984437 h 4301934"/>
              <a:gd name="connsiteX18" fmla="*/ 783507 w 5153205"/>
              <a:gd name="connsiteY18" fmla="*/ 1025380 h 4301934"/>
              <a:gd name="connsiteX19" fmla="*/ 756211 w 5153205"/>
              <a:gd name="connsiteY19" fmla="*/ 1079971 h 4301934"/>
              <a:gd name="connsiteX20" fmla="*/ 715268 w 5153205"/>
              <a:gd name="connsiteY20" fmla="*/ 1148210 h 4301934"/>
              <a:gd name="connsiteX21" fmla="*/ 701620 w 5153205"/>
              <a:gd name="connsiteY21" fmla="*/ 1189153 h 4301934"/>
              <a:gd name="connsiteX22" fmla="*/ 674325 w 5153205"/>
              <a:gd name="connsiteY22" fmla="*/ 1243744 h 4301934"/>
              <a:gd name="connsiteX23" fmla="*/ 660677 w 5153205"/>
              <a:gd name="connsiteY23" fmla="*/ 1284688 h 4301934"/>
              <a:gd name="connsiteX24" fmla="*/ 633381 w 5153205"/>
              <a:gd name="connsiteY24" fmla="*/ 1352926 h 4301934"/>
              <a:gd name="connsiteX25" fmla="*/ 619734 w 5153205"/>
              <a:gd name="connsiteY25" fmla="*/ 1393870 h 4301934"/>
              <a:gd name="connsiteX26" fmla="*/ 592438 w 5153205"/>
              <a:gd name="connsiteY26" fmla="*/ 1448461 h 4301934"/>
              <a:gd name="connsiteX27" fmla="*/ 578790 w 5153205"/>
              <a:gd name="connsiteY27" fmla="*/ 1489404 h 4301934"/>
              <a:gd name="connsiteX28" fmla="*/ 510551 w 5153205"/>
              <a:gd name="connsiteY28" fmla="*/ 1571291 h 4301934"/>
              <a:gd name="connsiteX29" fmla="*/ 455960 w 5153205"/>
              <a:gd name="connsiteY29" fmla="*/ 1721416 h 4301934"/>
              <a:gd name="connsiteX30" fmla="*/ 387722 w 5153205"/>
              <a:gd name="connsiteY30" fmla="*/ 1844246 h 4301934"/>
              <a:gd name="connsiteX31" fmla="*/ 374074 w 5153205"/>
              <a:gd name="connsiteY31" fmla="*/ 1885189 h 4301934"/>
              <a:gd name="connsiteX32" fmla="*/ 305835 w 5153205"/>
              <a:gd name="connsiteY32" fmla="*/ 1967076 h 4301934"/>
              <a:gd name="connsiteX33" fmla="*/ 264892 w 5153205"/>
              <a:gd name="connsiteY33" fmla="*/ 2062610 h 4301934"/>
              <a:gd name="connsiteX34" fmla="*/ 251244 w 5153205"/>
              <a:gd name="connsiteY34" fmla="*/ 2103553 h 4301934"/>
              <a:gd name="connsiteX35" fmla="*/ 183005 w 5153205"/>
              <a:gd name="connsiteY35" fmla="*/ 2212735 h 4301934"/>
              <a:gd name="connsiteX36" fmla="*/ 169357 w 5153205"/>
              <a:gd name="connsiteY36" fmla="*/ 2267326 h 4301934"/>
              <a:gd name="connsiteX37" fmla="*/ 142062 w 5153205"/>
              <a:gd name="connsiteY37" fmla="*/ 2308270 h 4301934"/>
              <a:gd name="connsiteX38" fmla="*/ 128414 w 5153205"/>
              <a:gd name="connsiteY38" fmla="*/ 2417452 h 4301934"/>
              <a:gd name="connsiteX39" fmla="*/ 87471 w 5153205"/>
              <a:gd name="connsiteY39" fmla="*/ 2744998 h 4301934"/>
              <a:gd name="connsiteX40" fmla="*/ 60175 w 5153205"/>
              <a:gd name="connsiteY40" fmla="*/ 3004305 h 4301934"/>
              <a:gd name="connsiteX41" fmla="*/ 46528 w 5153205"/>
              <a:gd name="connsiteY41" fmla="*/ 3249965 h 4301934"/>
              <a:gd name="connsiteX42" fmla="*/ 19232 w 5153205"/>
              <a:gd name="connsiteY42" fmla="*/ 3372795 h 4301934"/>
              <a:gd name="connsiteX43" fmla="*/ 5584 w 5153205"/>
              <a:gd name="connsiteY43" fmla="*/ 3481977 h 4301934"/>
              <a:gd name="connsiteX44" fmla="*/ 19232 w 5153205"/>
              <a:gd name="connsiteY44" fmla="*/ 3877763 h 4301934"/>
              <a:gd name="connsiteX45" fmla="*/ 223948 w 5153205"/>
              <a:gd name="connsiteY45" fmla="*/ 4178013 h 4301934"/>
              <a:gd name="connsiteX46" fmla="*/ 974576 w 5153205"/>
              <a:gd name="connsiteY46" fmla="*/ 4287195 h 4301934"/>
              <a:gd name="connsiteX47" fmla="*/ 1711554 w 5153205"/>
              <a:gd name="connsiteY47" fmla="*/ 4300843 h 4301934"/>
              <a:gd name="connsiteX48" fmla="*/ 4359220 w 5153205"/>
              <a:gd name="connsiteY48" fmla="*/ 4287195 h 4301934"/>
              <a:gd name="connsiteX49" fmla="*/ 4809596 w 5153205"/>
              <a:gd name="connsiteY49" fmla="*/ 4218956 h 4301934"/>
              <a:gd name="connsiteX50" fmla="*/ 5041608 w 5153205"/>
              <a:gd name="connsiteY50" fmla="*/ 4096126 h 4301934"/>
              <a:gd name="connsiteX51" fmla="*/ 5137142 w 5153205"/>
              <a:gd name="connsiteY51" fmla="*/ 3850467 h 4301934"/>
              <a:gd name="connsiteX52" fmla="*/ 5150790 w 5153205"/>
              <a:gd name="connsiteY52" fmla="*/ 3386443 h 4301934"/>
              <a:gd name="connsiteX53" fmla="*/ 5123495 w 5153205"/>
              <a:gd name="connsiteY53" fmla="*/ 2649464 h 4301934"/>
              <a:gd name="connsiteX54" fmla="*/ 5055256 w 5153205"/>
              <a:gd name="connsiteY54" fmla="*/ 2321917 h 4301934"/>
              <a:gd name="connsiteX55" fmla="*/ 5014313 w 5153205"/>
              <a:gd name="connsiteY55" fmla="*/ 2253679 h 4301934"/>
              <a:gd name="connsiteX56" fmla="*/ 4973369 w 5153205"/>
              <a:gd name="connsiteY56" fmla="*/ 2130849 h 4301934"/>
              <a:gd name="connsiteX57" fmla="*/ 4959722 w 5153205"/>
              <a:gd name="connsiteY57" fmla="*/ 2089905 h 4301934"/>
              <a:gd name="connsiteX58" fmla="*/ 4891483 w 5153205"/>
              <a:gd name="connsiteY58" fmla="*/ 1967076 h 4301934"/>
              <a:gd name="connsiteX59" fmla="*/ 4877835 w 5153205"/>
              <a:gd name="connsiteY59" fmla="*/ 1926132 h 4301934"/>
              <a:gd name="connsiteX60" fmla="*/ 4768653 w 5153205"/>
              <a:gd name="connsiteY60" fmla="*/ 1803302 h 4301934"/>
              <a:gd name="connsiteX61" fmla="*/ 4673119 w 5153205"/>
              <a:gd name="connsiteY61" fmla="*/ 1680473 h 4301934"/>
              <a:gd name="connsiteX62" fmla="*/ 4604880 w 5153205"/>
              <a:gd name="connsiteY62" fmla="*/ 1584938 h 4301934"/>
              <a:gd name="connsiteX63" fmla="*/ 4522993 w 5153205"/>
              <a:gd name="connsiteY63" fmla="*/ 1503052 h 4301934"/>
              <a:gd name="connsiteX64" fmla="*/ 4482050 w 5153205"/>
              <a:gd name="connsiteY64" fmla="*/ 1462108 h 4301934"/>
              <a:gd name="connsiteX65" fmla="*/ 4386516 w 5153205"/>
              <a:gd name="connsiteY65" fmla="*/ 1339279 h 4301934"/>
              <a:gd name="connsiteX66" fmla="*/ 4318277 w 5153205"/>
              <a:gd name="connsiteY66" fmla="*/ 1271040 h 4301934"/>
              <a:gd name="connsiteX67" fmla="*/ 4277334 w 5153205"/>
              <a:gd name="connsiteY67" fmla="*/ 1230096 h 4301934"/>
              <a:gd name="connsiteX68" fmla="*/ 4236390 w 5153205"/>
              <a:gd name="connsiteY68" fmla="*/ 1216449 h 4301934"/>
              <a:gd name="connsiteX69" fmla="*/ 4181799 w 5153205"/>
              <a:gd name="connsiteY69" fmla="*/ 1148210 h 4301934"/>
              <a:gd name="connsiteX70" fmla="*/ 4154504 w 5153205"/>
              <a:gd name="connsiteY70" fmla="*/ 1107267 h 4301934"/>
              <a:gd name="connsiteX71" fmla="*/ 4113560 w 5153205"/>
              <a:gd name="connsiteY71" fmla="*/ 1093619 h 4301934"/>
              <a:gd name="connsiteX72" fmla="*/ 3990731 w 5153205"/>
              <a:gd name="connsiteY72" fmla="*/ 970789 h 4301934"/>
              <a:gd name="connsiteX73" fmla="*/ 3949787 w 5153205"/>
              <a:gd name="connsiteY73" fmla="*/ 929846 h 4301934"/>
              <a:gd name="connsiteX74" fmla="*/ 3813310 w 5153205"/>
              <a:gd name="connsiteY74" fmla="*/ 779720 h 4301934"/>
              <a:gd name="connsiteX75" fmla="*/ 3704128 w 5153205"/>
              <a:gd name="connsiteY75" fmla="*/ 697834 h 4301934"/>
              <a:gd name="connsiteX76" fmla="*/ 3649537 w 5153205"/>
              <a:gd name="connsiteY76" fmla="*/ 615947 h 4301934"/>
              <a:gd name="connsiteX77" fmla="*/ 3581298 w 5153205"/>
              <a:gd name="connsiteY77" fmla="*/ 534061 h 4301934"/>
              <a:gd name="connsiteX78" fmla="*/ 3540354 w 5153205"/>
              <a:gd name="connsiteY78" fmla="*/ 520413 h 4301934"/>
              <a:gd name="connsiteX79" fmla="*/ 3458468 w 5153205"/>
              <a:gd name="connsiteY79" fmla="*/ 438526 h 4301934"/>
              <a:gd name="connsiteX80" fmla="*/ 3417525 w 5153205"/>
              <a:gd name="connsiteY80" fmla="*/ 397583 h 4301934"/>
              <a:gd name="connsiteX81" fmla="*/ 3376581 w 5153205"/>
              <a:gd name="connsiteY81" fmla="*/ 370288 h 4301934"/>
              <a:gd name="connsiteX82" fmla="*/ 3362934 w 5153205"/>
              <a:gd name="connsiteY82" fmla="*/ 329344 h 4301934"/>
              <a:gd name="connsiteX83" fmla="*/ 3321990 w 5153205"/>
              <a:gd name="connsiteY83" fmla="*/ 315696 h 4301934"/>
              <a:gd name="connsiteX84" fmla="*/ 3281047 w 5153205"/>
              <a:gd name="connsiteY84" fmla="*/ 288401 h 4301934"/>
              <a:gd name="connsiteX85" fmla="*/ 3253751 w 5153205"/>
              <a:gd name="connsiteY85" fmla="*/ 247458 h 4301934"/>
              <a:gd name="connsiteX86" fmla="*/ 3240104 w 5153205"/>
              <a:gd name="connsiteY86" fmla="*/ 206514 h 4301934"/>
              <a:gd name="connsiteX87" fmla="*/ 3199160 w 5153205"/>
              <a:gd name="connsiteY87" fmla="*/ 192867 h 4301934"/>
              <a:gd name="connsiteX88" fmla="*/ 3035387 w 5153205"/>
              <a:gd name="connsiteY88" fmla="*/ 110980 h 4301934"/>
              <a:gd name="connsiteX89" fmla="*/ 2803376 w 5153205"/>
              <a:gd name="connsiteY89" fmla="*/ 29094 h 4301934"/>
              <a:gd name="connsiteX90" fmla="*/ 2516772 w 5153205"/>
              <a:gd name="connsiteY90" fmla="*/ 1798 h 43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153205" h="4301934">
                <a:moveTo>
                  <a:pt x="2516772" y="1798"/>
                </a:moveTo>
                <a:cubicBezTo>
                  <a:pt x="2339351" y="-9575"/>
                  <a:pt x="2171029" y="35917"/>
                  <a:pt x="2066396" y="56389"/>
                </a:cubicBezTo>
                <a:cubicBezTo>
                  <a:pt x="1961763" y="76861"/>
                  <a:pt x="2000602" y="82767"/>
                  <a:pt x="1888975" y="124628"/>
                </a:cubicBezTo>
                <a:cubicBezTo>
                  <a:pt x="1867256" y="132773"/>
                  <a:pt x="1843483" y="133727"/>
                  <a:pt x="1820737" y="138276"/>
                </a:cubicBezTo>
                <a:cubicBezTo>
                  <a:pt x="1807089" y="147374"/>
                  <a:pt x="1793140" y="156037"/>
                  <a:pt x="1779793" y="165571"/>
                </a:cubicBezTo>
                <a:cubicBezTo>
                  <a:pt x="1761284" y="178792"/>
                  <a:pt x="1745988" y="197276"/>
                  <a:pt x="1725202" y="206514"/>
                </a:cubicBezTo>
                <a:cubicBezTo>
                  <a:pt x="1704004" y="215935"/>
                  <a:pt x="1679709" y="215613"/>
                  <a:pt x="1656963" y="220162"/>
                </a:cubicBezTo>
                <a:cubicBezTo>
                  <a:pt x="1638766" y="233810"/>
                  <a:pt x="1622256" y="250058"/>
                  <a:pt x="1602372" y="261105"/>
                </a:cubicBezTo>
                <a:cubicBezTo>
                  <a:pt x="1538755" y="296448"/>
                  <a:pt x="1546818" y="279066"/>
                  <a:pt x="1493190" y="302049"/>
                </a:cubicBezTo>
                <a:cubicBezTo>
                  <a:pt x="1392210" y="345326"/>
                  <a:pt x="1488098" y="321094"/>
                  <a:pt x="1356713" y="342992"/>
                </a:cubicBezTo>
                <a:cubicBezTo>
                  <a:pt x="1333967" y="352091"/>
                  <a:pt x="1311715" y="362541"/>
                  <a:pt x="1288474" y="370288"/>
                </a:cubicBezTo>
                <a:cubicBezTo>
                  <a:pt x="1270680" y="376219"/>
                  <a:pt x="1248750" y="372499"/>
                  <a:pt x="1233883" y="383935"/>
                </a:cubicBezTo>
                <a:cubicBezTo>
                  <a:pt x="1187988" y="419239"/>
                  <a:pt x="1151996" y="465822"/>
                  <a:pt x="1111053" y="506765"/>
                </a:cubicBezTo>
                <a:cubicBezTo>
                  <a:pt x="1097405" y="520413"/>
                  <a:pt x="1080816" y="531649"/>
                  <a:pt x="1070110" y="547708"/>
                </a:cubicBezTo>
                <a:cubicBezTo>
                  <a:pt x="1005833" y="644123"/>
                  <a:pt x="1058491" y="563365"/>
                  <a:pt x="947280" y="752425"/>
                </a:cubicBezTo>
                <a:cubicBezTo>
                  <a:pt x="933831" y="775289"/>
                  <a:pt x="922253" y="799443"/>
                  <a:pt x="906337" y="820664"/>
                </a:cubicBezTo>
                <a:cubicBezTo>
                  <a:pt x="876301" y="860711"/>
                  <a:pt x="863048" y="876278"/>
                  <a:pt x="838098" y="916198"/>
                </a:cubicBezTo>
                <a:cubicBezTo>
                  <a:pt x="824039" y="938693"/>
                  <a:pt x="809017" y="960711"/>
                  <a:pt x="797154" y="984437"/>
                </a:cubicBezTo>
                <a:cubicBezTo>
                  <a:pt x="790720" y="997304"/>
                  <a:pt x="789174" y="1012157"/>
                  <a:pt x="783507" y="1025380"/>
                </a:cubicBezTo>
                <a:cubicBezTo>
                  <a:pt x="775493" y="1044080"/>
                  <a:pt x="766091" y="1062186"/>
                  <a:pt x="756211" y="1079971"/>
                </a:cubicBezTo>
                <a:cubicBezTo>
                  <a:pt x="743329" y="1103159"/>
                  <a:pt x="727131" y="1124484"/>
                  <a:pt x="715268" y="1148210"/>
                </a:cubicBezTo>
                <a:cubicBezTo>
                  <a:pt x="708834" y="1161077"/>
                  <a:pt x="707287" y="1175930"/>
                  <a:pt x="701620" y="1189153"/>
                </a:cubicBezTo>
                <a:cubicBezTo>
                  <a:pt x="693606" y="1207853"/>
                  <a:pt x="682339" y="1225044"/>
                  <a:pt x="674325" y="1243744"/>
                </a:cubicBezTo>
                <a:cubicBezTo>
                  <a:pt x="668658" y="1256967"/>
                  <a:pt x="665728" y="1271218"/>
                  <a:pt x="660677" y="1284688"/>
                </a:cubicBezTo>
                <a:cubicBezTo>
                  <a:pt x="652075" y="1307626"/>
                  <a:pt x="641983" y="1329988"/>
                  <a:pt x="633381" y="1352926"/>
                </a:cubicBezTo>
                <a:cubicBezTo>
                  <a:pt x="628330" y="1366396"/>
                  <a:pt x="625401" y="1380647"/>
                  <a:pt x="619734" y="1393870"/>
                </a:cubicBezTo>
                <a:cubicBezTo>
                  <a:pt x="611720" y="1412570"/>
                  <a:pt x="600452" y="1429761"/>
                  <a:pt x="592438" y="1448461"/>
                </a:cubicBezTo>
                <a:cubicBezTo>
                  <a:pt x="586771" y="1461684"/>
                  <a:pt x="585224" y="1476537"/>
                  <a:pt x="578790" y="1489404"/>
                </a:cubicBezTo>
                <a:cubicBezTo>
                  <a:pt x="559789" y="1527407"/>
                  <a:pt x="540735" y="1541107"/>
                  <a:pt x="510551" y="1571291"/>
                </a:cubicBezTo>
                <a:cubicBezTo>
                  <a:pt x="492176" y="1626419"/>
                  <a:pt x="481521" y="1660069"/>
                  <a:pt x="455960" y="1721416"/>
                </a:cubicBezTo>
                <a:cubicBezTo>
                  <a:pt x="423099" y="1800282"/>
                  <a:pt x="430922" y="1757846"/>
                  <a:pt x="387722" y="1844246"/>
                </a:cubicBezTo>
                <a:cubicBezTo>
                  <a:pt x="381288" y="1857113"/>
                  <a:pt x="380508" y="1872322"/>
                  <a:pt x="374074" y="1885189"/>
                </a:cubicBezTo>
                <a:cubicBezTo>
                  <a:pt x="355074" y="1923189"/>
                  <a:pt x="336016" y="1936894"/>
                  <a:pt x="305835" y="1967076"/>
                </a:cubicBezTo>
                <a:cubicBezTo>
                  <a:pt x="277431" y="2080690"/>
                  <a:pt x="312016" y="1968361"/>
                  <a:pt x="264892" y="2062610"/>
                </a:cubicBezTo>
                <a:cubicBezTo>
                  <a:pt x="258458" y="2075477"/>
                  <a:pt x="257678" y="2090686"/>
                  <a:pt x="251244" y="2103553"/>
                </a:cubicBezTo>
                <a:cubicBezTo>
                  <a:pt x="234779" y="2136482"/>
                  <a:pt x="204661" y="2180252"/>
                  <a:pt x="183005" y="2212735"/>
                </a:cubicBezTo>
                <a:cubicBezTo>
                  <a:pt x="178456" y="2230932"/>
                  <a:pt x="176746" y="2250086"/>
                  <a:pt x="169357" y="2267326"/>
                </a:cubicBezTo>
                <a:cubicBezTo>
                  <a:pt x="162896" y="2282402"/>
                  <a:pt x="146378" y="2292445"/>
                  <a:pt x="142062" y="2308270"/>
                </a:cubicBezTo>
                <a:cubicBezTo>
                  <a:pt x="132412" y="2343655"/>
                  <a:pt x="133601" y="2381143"/>
                  <a:pt x="128414" y="2417452"/>
                </a:cubicBezTo>
                <a:cubicBezTo>
                  <a:pt x="80088" y="2755735"/>
                  <a:pt x="117781" y="2441903"/>
                  <a:pt x="87471" y="2744998"/>
                </a:cubicBezTo>
                <a:cubicBezTo>
                  <a:pt x="78823" y="2831480"/>
                  <a:pt x="67199" y="2917676"/>
                  <a:pt x="60175" y="3004305"/>
                </a:cubicBezTo>
                <a:cubicBezTo>
                  <a:pt x="53547" y="3086050"/>
                  <a:pt x="55585" y="3168454"/>
                  <a:pt x="46528" y="3249965"/>
                </a:cubicBezTo>
                <a:cubicBezTo>
                  <a:pt x="41896" y="3291651"/>
                  <a:pt x="26521" y="3331491"/>
                  <a:pt x="19232" y="3372795"/>
                </a:cubicBezTo>
                <a:cubicBezTo>
                  <a:pt x="12858" y="3408914"/>
                  <a:pt x="10133" y="3445583"/>
                  <a:pt x="5584" y="3481977"/>
                </a:cubicBezTo>
                <a:cubicBezTo>
                  <a:pt x="10133" y="3663947"/>
                  <a:pt x="-17162" y="3761757"/>
                  <a:pt x="19232" y="3877763"/>
                </a:cubicBezTo>
                <a:cubicBezTo>
                  <a:pt x="55626" y="3993769"/>
                  <a:pt x="64724" y="4109774"/>
                  <a:pt x="223948" y="4178013"/>
                </a:cubicBezTo>
                <a:cubicBezTo>
                  <a:pt x="383172" y="4246252"/>
                  <a:pt x="726642" y="4266723"/>
                  <a:pt x="974576" y="4287195"/>
                </a:cubicBezTo>
                <a:cubicBezTo>
                  <a:pt x="1222510" y="4307667"/>
                  <a:pt x="1147447" y="4300843"/>
                  <a:pt x="1711554" y="4300843"/>
                </a:cubicBezTo>
                <a:lnTo>
                  <a:pt x="4359220" y="4287195"/>
                </a:lnTo>
                <a:cubicBezTo>
                  <a:pt x="4875560" y="4273547"/>
                  <a:pt x="4695865" y="4250801"/>
                  <a:pt x="4809596" y="4218956"/>
                </a:cubicBezTo>
                <a:cubicBezTo>
                  <a:pt x="4923327" y="4187111"/>
                  <a:pt x="4987017" y="4157541"/>
                  <a:pt x="5041608" y="4096126"/>
                </a:cubicBezTo>
                <a:cubicBezTo>
                  <a:pt x="5096199" y="4034711"/>
                  <a:pt x="5128794" y="3871338"/>
                  <a:pt x="5137142" y="3850467"/>
                </a:cubicBezTo>
                <a:cubicBezTo>
                  <a:pt x="5141691" y="3695792"/>
                  <a:pt x="5150790" y="3541185"/>
                  <a:pt x="5150790" y="3386443"/>
                </a:cubicBezTo>
                <a:cubicBezTo>
                  <a:pt x="5150790" y="3090736"/>
                  <a:pt x="5165230" y="2899871"/>
                  <a:pt x="5123495" y="2649464"/>
                </a:cubicBezTo>
                <a:cubicBezTo>
                  <a:pt x="5116530" y="2607675"/>
                  <a:pt x="5087368" y="2398986"/>
                  <a:pt x="5055256" y="2321917"/>
                </a:cubicBezTo>
                <a:cubicBezTo>
                  <a:pt x="5045054" y="2297431"/>
                  <a:pt x="5027961" y="2276425"/>
                  <a:pt x="5014313" y="2253679"/>
                </a:cubicBezTo>
                <a:cubicBezTo>
                  <a:pt x="4991442" y="2162198"/>
                  <a:pt x="5011916" y="2233644"/>
                  <a:pt x="4973369" y="2130849"/>
                </a:cubicBezTo>
                <a:cubicBezTo>
                  <a:pt x="4968318" y="2117379"/>
                  <a:pt x="4965389" y="2103128"/>
                  <a:pt x="4959722" y="2089905"/>
                </a:cubicBezTo>
                <a:cubicBezTo>
                  <a:pt x="4920299" y="1997916"/>
                  <a:pt x="4943238" y="2070586"/>
                  <a:pt x="4891483" y="1967076"/>
                </a:cubicBezTo>
                <a:cubicBezTo>
                  <a:pt x="4885049" y="1954209"/>
                  <a:pt x="4886467" y="1937641"/>
                  <a:pt x="4877835" y="1926132"/>
                </a:cubicBezTo>
                <a:cubicBezTo>
                  <a:pt x="4844967" y="1882308"/>
                  <a:pt x="4805047" y="1844245"/>
                  <a:pt x="4768653" y="1803302"/>
                </a:cubicBezTo>
                <a:cubicBezTo>
                  <a:pt x="4731361" y="1691429"/>
                  <a:pt x="4795865" y="1864592"/>
                  <a:pt x="4673119" y="1680473"/>
                </a:cubicBezTo>
                <a:cubicBezTo>
                  <a:pt x="4654134" y="1651995"/>
                  <a:pt x="4626643" y="1609119"/>
                  <a:pt x="4604880" y="1584938"/>
                </a:cubicBezTo>
                <a:cubicBezTo>
                  <a:pt x="4579057" y="1556246"/>
                  <a:pt x="4550289" y="1530348"/>
                  <a:pt x="4522993" y="1503052"/>
                </a:cubicBezTo>
                <a:lnTo>
                  <a:pt x="4482050" y="1462108"/>
                </a:lnTo>
                <a:cubicBezTo>
                  <a:pt x="4456195" y="1384545"/>
                  <a:pt x="4478574" y="1431337"/>
                  <a:pt x="4386516" y="1339279"/>
                </a:cubicBezTo>
                <a:lnTo>
                  <a:pt x="4318277" y="1271040"/>
                </a:lnTo>
                <a:cubicBezTo>
                  <a:pt x="4304629" y="1257392"/>
                  <a:pt x="4295645" y="1236199"/>
                  <a:pt x="4277334" y="1230096"/>
                </a:cubicBezTo>
                <a:lnTo>
                  <a:pt x="4236390" y="1216449"/>
                </a:lnTo>
                <a:cubicBezTo>
                  <a:pt x="4218193" y="1193703"/>
                  <a:pt x="4199277" y="1171514"/>
                  <a:pt x="4181799" y="1148210"/>
                </a:cubicBezTo>
                <a:cubicBezTo>
                  <a:pt x="4171958" y="1135088"/>
                  <a:pt x="4167312" y="1117513"/>
                  <a:pt x="4154504" y="1107267"/>
                </a:cubicBezTo>
                <a:cubicBezTo>
                  <a:pt x="4143270" y="1098280"/>
                  <a:pt x="4127208" y="1098168"/>
                  <a:pt x="4113560" y="1093619"/>
                </a:cubicBezTo>
                <a:lnTo>
                  <a:pt x="3990731" y="970789"/>
                </a:lnTo>
                <a:cubicBezTo>
                  <a:pt x="3977083" y="957141"/>
                  <a:pt x="3961844" y="944918"/>
                  <a:pt x="3949787" y="929846"/>
                </a:cubicBezTo>
                <a:cubicBezTo>
                  <a:pt x="3918674" y="890955"/>
                  <a:pt x="3852725" y="803369"/>
                  <a:pt x="3813310" y="779720"/>
                </a:cubicBezTo>
                <a:cubicBezTo>
                  <a:pt x="3728521" y="728847"/>
                  <a:pt x="3763828" y="757534"/>
                  <a:pt x="3704128" y="697834"/>
                </a:cubicBezTo>
                <a:cubicBezTo>
                  <a:pt x="3680143" y="625882"/>
                  <a:pt x="3706331" y="684100"/>
                  <a:pt x="3649537" y="615947"/>
                </a:cubicBezTo>
                <a:cubicBezTo>
                  <a:pt x="3618069" y="578185"/>
                  <a:pt x="3626151" y="563963"/>
                  <a:pt x="3581298" y="534061"/>
                </a:cubicBezTo>
                <a:cubicBezTo>
                  <a:pt x="3569328" y="526081"/>
                  <a:pt x="3554002" y="524962"/>
                  <a:pt x="3540354" y="520413"/>
                </a:cubicBezTo>
                <a:lnTo>
                  <a:pt x="3458468" y="438526"/>
                </a:lnTo>
                <a:cubicBezTo>
                  <a:pt x="3444820" y="424878"/>
                  <a:pt x="3433584" y="408289"/>
                  <a:pt x="3417525" y="397583"/>
                </a:cubicBezTo>
                <a:lnTo>
                  <a:pt x="3376581" y="370288"/>
                </a:lnTo>
                <a:cubicBezTo>
                  <a:pt x="3372032" y="356640"/>
                  <a:pt x="3373106" y="339517"/>
                  <a:pt x="3362934" y="329344"/>
                </a:cubicBezTo>
                <a:cubicBezTo>
                  <a:pt x="3352761" y="319171"/>
                  <a:pt x="3334857" y="322130"/>
                  <a:pt x="3321990" y="315696"/>
                </a:cubicBezTo>
                <a:cubicBezTo>
                  <a:pt x="3307319" y="308361"/>
                  <a:pt x="3294695" y="297499"/>
                  <a:pt x="3281047" y="288401"/>
                </a:cubicBezTo>
                <a:cubicBezTo>
                  <a:pt x="3271948" y="274753"/>
                  <a:pt x="3261086" y="262129"/>
                  <a:pt x="3253751" y="247458"/>
                </a:cubicBezTo>
                <a:cubicBezTo>
                  <a:pt x="3247317" y="234591"/>
                  <a:pt x="3250277" y="216687"/>
                  <a:pt x="3240104" y="206514"/>
                </a:cubicBezTo>
                <a:cubicBezTo>
                  <a:pt x="3229931" y="196341"/>
                  <a:pt x="3212808" y="197416"/>
                  <a:pt x="3199160" y="192867"/>
                </a:cubicBezTo>
                <a:cubicBezTo>
                  <a:pt x="3185512" y="183768"/>
                  <a:pt x="3101351" y="138276"/>
                  <a:pt x="3035387" y="110980"/>
                </a:cubicBezTo>
                <a:cubicBezTo>
                  <a:pt x="2969423" y="83685"/>
                  <a:pt x="2889812" y="47291"/>
                  <a:pt x="2803376" y="29094"/>
                </a:cubicBezTo>
                <a:cubicBezTo>
                  <a:pt x="2716940" y="10897"/>
                  <a:pt x="2529639" y="8232"/>
                  <a:pt x="2516772" y="1798"/>
                </a:cubicBezTo>
                <a:close/>
              </a:path>
            </a:pathLst>
          </a:custGeom>
          <a:solidFill>
            <a:srgbClr val="F0A22E">
              <a:alpha val="40000"/>
            </a:srgbClr>
          </a:solidFill>
          <a:ln>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 name="Slide Number Placeholder 3"/>
          <p:cNvSpPr>
            <a:spLocks noGrp="1"/>
          </p:cNvSpPr>
          <p:nvPr>
            <p:ph type="sldNum" sz="quarter" idx="4"/>
          </p:nvPr>
        </p:nvSpPr>
        <p:spPr>
          <a:prstGeom prst="rect">
            <a:avLst/>
          </a:prstGeom>
        </p:spPr>
        <p:txBody>
          <a:bodyPr/>
          <a:lstStyle/>
          <a:p>
            <a:pPr>
              <a:defRPr/>
            </a:pPr>
            <a:fld id="{58452FF4-89E3-4D1B-9927-2DBDC00E58D7}" type="slidenum">
              <a:rPr lang="en-US" smtClean="0"/>
              <a:pPr>
                <a:defRPr/>
              </a:pPr>
              <a:t>5</a:t>
            </a:fld>
            <a:endParaRPr lang="en-US" dirty="0"/>
          </a:p>
        </p:txBody>
      </p:sp>
      <p:sp>
        <p:nvSpPr>
          <p:cNvPr id="2" name="Title 1"/>
          <p:cNvSpPr>
            <a:spLocks noGrp="1"/>
          </p:cNvSpPr>
          <p:nvPr>
            <p:ph type="title"/>
          </p:nvPr>
        </p:nvSpPr>
        <p:spPr/>
        <p:txBody>
          <a:bodyPr>
            <a:normAutofit/>
          </a:bodyPr>
          <a:lstStyle/>
          <a:p>
            <a:r>
              <a:rPr lang="en-US" dirty="0" smtClean="0"/>
              <a:t>Balanced Binary Search Tree – Example</a:t>
            </a:r>
            <a:endParaRPr lang="en-US" dirty="0"/>
          </a:p>
        </p:txBody>
      </p:sp>
      <p:grpSp>
        <p:nvGrpSpPr>
          <p:cNvPr id="58" name="Group 57"/>
          <p:cNvGrpSpPr/>
          <p:nvPr/>
        </p:nvGrpSpPr>
        <p:grpSpPr>
          <a:xfrm>
            <a:off x="1565234" y="1134879"/>
            <a:ext cx="8590618" cy="5181600"/>
            <a:chOff x="663901" y="1066800"/>
            <a:chExt cx="7282125" cy="4724400"/>
          </a:xfrm>
          <a:effectLst>
            <a:outerShdw blurRad="63500" sx="102000" sy="102000" algn="ctr" rotWithShape="0">
              <a:prstClr val="black">
                <a:alpha val="40000"/>
              </a:prstClr>
            </a:outerShdw>
          </a:effectLst>
        </p:grpSpPr>
        <p:sp>
          <p:nvSpPr>
            <p:cNvPr id="6" name="Oval 5"/>
            <p:cNvSpPr>
              <a:spLocks noChangeArrowheads="1"/>
            </p:cNvSpPr>
            <p:nvPr/>
          </p:nvSpPr>
          <p:spPr bwMode="auto">
            <a:xfrm>
              <a:off x="4251488" y="10668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6" name="Oval 25"/>
            <p:cNvSpPr>
              <a:spLocks noChangeArrowheads="1"/>
            </p:cNvSpPr>
            <p:nvPr/>
          </p:nvSpPr>
          <p:spPr bwMode="auto">
            <a:xfrm>
              <a:off x="2194088"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18</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8" name="Oval 27"/>
            <p:cNvSpPr>
              <a:spLocks noChangeArrowheads="1"/>
            </p:cNvSpPr>
            <p:nvPr/>
          </p:nvSpPr>
          <p:spPr bwMode="auto">
            <a:xfrm>
              <a:off x="1162539"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28"/>
            <p:cNvSpPr>
              <a:spLocks noChangeArrowheads="1"/>
            </p:cNvSpPr>
            <p:nvPr/>
          </p:nvSpPr>
          <p:spPr bwMode="auto">
            <a:xfrm>
              <a:off x="32227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2" name="Oval 31"/>
            <p:cNvSpPr>
              <a:spLocks noChangeArrowheads="1"/>
            </p:cNvSpPr>
            <p:nvPr/>
          </p:nvSpPr>
          <p:spPr bwMode="auto">
            <a:xfrm>
              <a:off x="663901"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3" name="Oval 32"/>
            <p:cNvSpPr>
              <a:spLocks noChangeArrowheads="1"/>
            </p:cNvSpPr>
            <p:nvPr/>
          </p:nvSpPr>
          <p:spPr bwMode="auto">
            <a:xfrm>
              <a:off x="1670213"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35" name="Oval 34"/>
            <p:cNvSpPr>
              <a:spLocks noChangeArrowheads="1"/>
            </p:cNvSpPr>
            <p:nvPr/>
          </p:nvSpPr>
          <p:spPr bwMode="auto">
            <a:xfrm>
              <a:off x="2733675"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6" name="Oval 35"/>
            <p:cNvSpPr>
              <a:spLocks noChangeArrowheads="1"/>
            </p:cNvSpPr>
            <p:nvPr/>
          </p:nvSpPr>
          <p:spPr bwMode="auto">
            <a:xfrm>
              <a:off x="3739987"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7" name="Line 11"/>
            <p:cNvSpPr>
              <a:spLocks noChangeShapeType="1"/>
            </p:cNvSpPr>
            <p:nvPr/>
          </p:nvSpPr>
          <p:spPr bwMode="auto">
            <a:xfrm flipH="1">
              <a:off x="1000124"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8" name="Line 11"/>
            <p:cNvSpPr>
              <a:spLocks noChangeShapeType="1"/>
            </p:cNvSpPr>
            <p:nvPr/>
          </p:nvSpPr>
          <p:spPr bwMode="auto">
            <a:xfrm>
              <a:off x="1581150"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9" name="Line 11"/>
            <p:cNvSpPr>
              <a:spLocks noChangeShapeType="1"/>
            </p:cNvSpPr>
            <p:nvPr/>
          </p:nvSpPr>
          <p:spPr bwMode="auto">
            <a:xfrm flipH="1">
              <a:off x="3076575" y="4400550"/>
              <a:ext cx="352424" cy="7905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Line 11"/>
            <p:cNvSpPr>
              <a:spLocks noChangeShapeType="1"/>
            </p:cNvSpPr>
            <p:nvPr/>
          </p:nvSpPr>
          <p:spPr bwMode="auto">
            <a:xfrm>
              <a:off x="3638551" y="4410076"/>
              <a:ext cx="371474" cy="78105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1" name="Line 11"/>
            <p:cNvSpPr>
              <a:spLocks noChangeShapeType="1"/>
            </p:cNvSpPr>
            <p:nvPr/>
          </p:nvSpPr>
          <p:spPr bwMode="auto">
            <a:xfrm flipH="1">
              <a:off x="1590675"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2" name="Line 11"/>
            <p:cNvSpPr>
              <a:spLocks noChangeShapeType="1"/>
            </p:cNvSpPr>
            <p:nvPr/>
          </p:nvSpPr>
          <p:spPr bwMode="auto">
            <a:xfrm>
              <a:off x="2733673" y="2962275"/>
              <a:ext cx="666752" cy="857249"/>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3" name="Oval 42"/>
            <p:cNvSpPr>
              <a:spLocks noChangeArrowheads="1"/>
            </p:cNvSpPr>
            <p:nvPr/>
          </p:nvSpPr>
          <p:spPr bwMode="auto">
            <a:xfrm>
              <a:off x="6311737" y="24384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54</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4" name="Oval 43"/>
            <p:cNvSpPr>
              <a:spLocks noChangeArrowheads="1"/>
            </p:cNvSpPr>
            <p:nvPr/>
          </p:nvSpPr>
          <p:spPr bwMode="auto">
            <a:xfrm>
              <a:off x="5280188"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5" name="Oval 44"/>
            <p:cNvSpPr>
              <a:spLocks noChangeArrowheads="1"/>
            </p:cNvSpPr>
            <p:nvPr/>
          </p:nvSpPr>
          <p:spPr bwMode="auto">
            <a:xfrm>
              <a:off x="7017921" y="3810000"/>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6" name="Oval 45"/>
            <p:cNvSpPr>
              <a:spLocks noChangeArrowheads="1"/>
            </p:cNvSpPr>
            <p:nvPr/>
          </p:nvSpPr>
          <p:spPr bwMode="auto">
            <a:xfrm>
              <a:off x="4781550"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37</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7" name="Oval 46"/>
            <p:cNvSpPr>
              <a:spLocks noChangeArrowheads="1"/>
            </p:cNvSpPr>
            <p:nvPr/>
          </p:nvSpPr>
          <p:spPr bwMode="auto">
            <a:xfrm>
              <a:off x="5787862"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43</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49" name="Oval 48"/>
            <p:cNvSpPr>
              <a:spLocks noChangeArrowheads="1"/>
            </p:cNvSpPr>
            <p:nvPr/>
          </p:nvSpPr>
          <p:spPr bwMode="auto">
            <a:xfrm>
              <a:off x="7320714" y="5194802"/>
              <a:ext cx="625312" cy="596398"/>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85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50" name="Line 11"/>
            <p:cNvSpPr>
              <a:spLocks noChangeShapeType="1"/>
            </p:cNvSpPr>
            <p:nvPr/>
          </p:nvSpPr>
          <p:spPr bwMode="auto">
            <a:xfrm flipH="1">
              <a:off x="5117773" y="4400550"/>
              <a:ext cx="371473" cy="7715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1" name="Line 11"/>
            <p:cNvSpPr>
              <a:spLocks noChangeShapeType="1"/>
            </p:cNvSpPr>
            <p:nvPr/>
          </p:nvSpPr>
          <p:spPr bwMode="auto">
            <a:xfrm>
              <a:off x="5698799" y="4391025"/>
              <a:ext cx="371476" cy="800100"/>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3" name="Line 11"/>
            <p:cNvSpPr>
              <a:spLocks noChangeShapeType="1"/>
            </p:cNvSpPr>
            <p:nvPr/>
          </p:nvSpPr>
          <p:spPr bwMode="auto">
            <a:xfrm>
              <a:off x="7360820" y="4406398"/>
              <a:ext cx="229937" cy="784728"/>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4" name="Line 11"/>
            <p:cNvSpPr>
              <a:spLocks noChangeShapeType="1"/>
            </p:cNvSpPr>
            <p:nvPr/>
          </p:nvSpPr>
          <p:spPr bwMode="auto">
            <a:xfrm flipH="1">
              <a:off x="5708324" y="2962275"/>
              <a:ext cx="695325" cy="86677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5" name="Line 11"/>
            <p:cNvSpPr>
              <a:spLocks noChangeShapeType="1"/>
            </p:cNvSpPr>
            <p:nvPr/>
          </p:nvSpPr>
          <p:spPr bwMode="auto">
            <a:xfrm>
              <a:off x="6831785" y="2972245"/>
              <a:ext cx="387497" cy="85680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6" name="Line 11"/>
            <p:cNvSpPr>
              <a:spLocks noChangeShapeType="1"/>
            </p:cNvSpPr>
            <p:nvPr/>
          </p:nvSpPr>
          <p:spPr bwMode="auto">
            <a:xfrm flipH="1">
              <a:off x="2771774" y="1514474"/>
              <a:ext cx="1533524" cy="1038225"/>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sp>
          <p:nvSpPr>
            <p:cNvPr id="57" name="Line 11"/>
            <p:cNvSpPr>
              <a:spLocks noChangeShapeType="1"/>
            </p:cNvSpPr>
            <p:nvPr/>
          </p:nvSpPr>
          <p:spPr bwMode="auto">
            <a:xfrm>
              <a:off x="4838700" y="1524001"/>
              <a:ext cx="1514475" cy="1057274"/>
            </a:xfrm>
            <a:prstGeom prst="line">
              <a:avLst/>
            </a:prstGeom>
            <a:solidFill>
              <a:schemeClr val="accent5">
                <a:lumMod val="60000"/>
                <a:lumOff val="40000"/>
                <a:alpha val="50000"/>
              </a:schemeClr>
            </a:solidFill>
            <a:ln w="38100">
              <a:solidFill>
                <a:schemeClr val="accent5">
                  <a:lumMod val="20000"/>
                  <a:lumOff val="80000"/>
                </a:schemeClr>
              </a:solidFill>
              <a:round/>
              <a:headEnd/>
              <a:tailEnd type="triangle" w="med" len="med"/>
            </a:ln>
            <a:effectLst/>
          </p:spPr>
          <p:txBody>
            <a:bodyPr/>
            <a:lstStyle/>
            <a:p>
              <a:endParaRPr lang="en-US" b="1" dirty="0">
                <a:effectLst>
                  <a:outerShdw blurRad="38100" dist="38100" dir="2700000" algn="tl">
                    <a:srgbClr val="000000">
                      <a:alpha val="43137"/>
                    </a:srgbClr>
                  </a:outerShdw>
                </a:effectLst>
                <a:latin typeface="Consolas" pitchFamily="49" charset="0"/>
                <a:cs typeface="Consolas" pitchFamily="49" charset="0"/>
              </a:endParaRPr>
            </a:p>
          </p:txBody>
        </p:sp>
      </p:grpSp>
      <p:sp>
        <p:nvSpPr>
          <p:cNvPr id="60" name="AutoShape 5"/>
          <p:cNvSpPr>
            <a:spLocks noChangeArrowheads="1"/>
          </p:cNvSpPr>
          <p:nvPr/>
        </p:nvSpPr>
        <p:spPr bwMode="auto">
          <a:xfrm>
            <a:off x="1538137" y="1175787"/>
            <a:ext cx="2432543" cy="913336"/>
          </a:xfrm>
          <a:prstGeom prst="wedgeRoundRectCallout">
            <a:avLst>
              <a:gd name="adj1" fmla="val 35318"/>
              <a:gd name="adj2" fmla="val 9801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holds 7 nodes</a:t>
            </a:r>
            <a:endParaRPr lang="bg-BG" sz="2600" dirty="0">
              <a:solidFill>
                <a:srgbClr val="FFFFFF"/>
              </a:solidFill>
            </a:endParaRPr>
          </a:p>
        </p:txBody>
      </p:sp>
      <p:sp>
        <p:nvSpPr>
          <p:cNvPr id="61" name="AutoShape 5"/>
          <p:cNvSpPr>
            <a:spLocks noChangeArrowheads="1"/>
          </p:cNvSpPr>
          <p:nvPr/>
        </p:nvSpPr>
        <p:spPr bwMode="auto">
          <a:xfrm>
            <a:off x="8534973" y="1173698"/>
            <a:ext cx="2613749" cy="856593"/>
          </a:xfrm>
          <a:prstGeom prst="wedgeRoundRectCallout">
            <a:avLst>
              <a:gd name="adj1" fmla="val -39984"/>
              <a:gd name="adj2" fmla="val 117211"/>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holds 6 nodes</a:t>
            </a:r>
            <a:endParaRPr lang="bg-BG" sz="2600" dirty="0">
              <a:solidFill>
                <a:srgbClr val="FFFFFF"/>
              </a:solidFill>
            </a:endParaRPr>
          </a:p>
        </p:txBody>
      </p:sp>
      <p:sp>
        <p:nvSpPr>
          <p:cNvPr id="52" name="AutoShape 5"/>
          <p:cNvSpPr>
            <a:spLocks noChangeArrowheads="1"/>
          </p:cNvSpPr>
          <p:nvPr/>
        </p:nvSpPr>
        <p:spPr bwMode="auto">
          <a:xfrm>
            <a:off x="9601119" y="2316837"/>
            <a:ext cx="1949479" cy="1264563"/>
          </a:xfrm>
          <a:prstGeom prst="wedgeRoundRectCallout">
            <a:avLst>
              <a:gd name="adj1" fmla="val -46445"/>
              <a:gd name="adj2" fmla="val 85434"/>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right</a:t>
            </a:r>
            <a:r>
              <a:rPr lang="en-US" sz="2600" dirty="0" smtClean="0">
                <a:solidFill>
                  <a:srgbClr val="FFFFFF"/>
                </a:solidFill>
              </a:rPr>
              <a:t> subtree has height of 3</a:t>
            </a:r>
            <a:endParaRPr lang="bg-BG" sz="2600" dirty="0">
              <a:solidFill>
                <a:srgbClr val="FFFFFF"/>
              </a:solidFill>
            </a:endParaRPr>
          </a:p>
        </p:txBody>
      </p:sp>
      <p:sp>
        <p:nvSpPr>
          <p:cNvPr id="62" name="AutoShape 5"/>
          <p:cNvSpPr>
            <a:spLocks noChangeArrowheads="1"/>
          </p:cNvSpPr>
          <p:nvPr/>
        </p:nvSpPr>
        <p:spPr bwMode="auto">
          <a:xfrm>
            <a:off x="608012" y="2389234"/>
            <a:ext cx="1922717" cy="1259304"/>
          </a:xfrm>
          <a:prstGeom prst="wedgeRoundRectCallout">
            <a:avLst>
              <a:gd name="adj1" fmla="val 35318"/>
              <a:gd name="adj2" fmla="val 80300"/>
              <a:gd name="adj3" fmla="val 16667"/>
            </a:avLst>
          </a:prstGeom>
          <a:solidFill>
            <a:srgbClr val="663606">
              <a:alpha val="94902"/>
            </a:srgbClr>
          </a:solidFill>
          <a:ln w="19050">
            <a:solidFill>
              <a:srgbClr val="F8D49E">
                <a:alpha val="80000"/>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smtClean="0">
                <a:solidFill>
                  <a:srgbClr val="FFFFFF"/>
                </a:solidFill>
              </a:rPr>
              <a:t>The </a:t>
            </a:r>
            <a:r>
              <a:rPr lang="en-US" sz="2600" dirty="0" smtClean="0">
                <a:solidFill>
                  <a:schemeClr val="tx2">
                    <a:lumMod val="75000"/>
                  </a:schemeClr>
                </a:solidFill>
              </a:rPr>
              <a:t>left</a:t>
            </a:r>
            <a:r>
              <a:rPr lang="en-US" sz="2600" dirty="0" smtClean="0">
                <a:solidFill>
                  <a:srgbClr val="FFFFFF"/>
                </a:solidFill>
              </a:rPr>
              <a:t> subtree has height of 3</a:t>
            </a:r>
            <a:endParaRPr lang="bg-BG" sz="2600" dirty="0">
              <a:solidFill>
                <a:srgbClr val="FFFFFF"/>
              </a:solidFill>
            </a:endParaRPr>
          </a:p>
        </p:txBody>
      </p:sp>
    </p:spTree>
    <p:extLst>
      <p:ext uri="{BB962C8B-B14F-4D97-AF65-F5344CB8AC3E}">
        <p14:creationId xmlns:p14="http://schemas.microsoft.com/office/powerpoint/2010/main" val="1099989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 grpId="0" animBg="1"/>
      <p:bldP spid="60" grpId="0" animBg="1"/>
      <p:bldP spid="61" grpId="0" animBg="1"/>
      <p:bldP spid="52" grpId="0"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Binary Tree Implementation</a:t>
            </a:r>
            <a:endParaRPr lang="en-US" dirty="0"/>
          </a:p>
        </p:txBody>
      </p:sp>
      <p:sp>
        <p:nvSpPr>
          <p:cNvPr id="6" name="Text Placeholder 5"/>
          <p:cNvSpPr>
            <a:spLocks noGrp="1"/>
          </p:cNvSpPr>
          <p:nvPr>
            <p:ph type="body" idx="1"/>
          </p:nvPr>
        </p:nvSpPr>
        <p:spPr>
          <a:xfrm>
            <a:off x="912813" y="5782264"/>
            <a:ext cx="10363200" cy="719034"/>
          </a:xfrm>
        </p:spPr>
        <p:txBody>
          <a:bodyPr/>
          <a:lstStyle/>
          <a:p>
            <a:r>
              <a:rPr lang="en-US" dirty="0" smtClean="0"/>
              <a:t>Live Demo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119" y="968992"/>
            <a:ext cx="4834588" cy="3745102"/>
          </a:xfrm>
          <a:prstGeom prst="roundRect">
            <a:avLst>
              <a:gd name="adj" fmla="val 1610"/>
            </a:avLst>
          </a:prstGeom>
          <a:effectLst>
            <a:softEdge rad="31750"/>
          </a:effectLst>
        </p:spPr>
      </p:pic>
    </p:spTree>
    <p:extLst>
      <p:ext uri="{BB962C8B-B14F-4D97-AF65-F5344CB8AC3E}">
        <p14:creationId xmlns:p14="http://schemas.microsoft.com/office/powerpoint/2010/main" val="2484764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7</a:t>
            </a:fld>
            <a:endParaRPr lang="en-US" dirty="0"/>
          </a:p>
        </p:txBody>
      </p:sp>
      <p:sp>
        <p:nvSpPr>
          <p:cNvPr id="3" name="Content Placeholder 2"/>
          <p:cNvSpPr>
            <a:spLocks noGrp="1"/>
          </p:cNvSpPr>
          <p:nvPr>
            <p:ph idx="1"/>
          </p:nvPr>
        </p:nvSpPr>
        <p:spPr/>
        <p:txBody>
          <a:bodyPr>
            <a:normAutofit lnSpcReduction="10000"/>
          </a:bodyPr>
          <a:lstStyle/>
          <a:p>
            <a:pPr marL="304747" lvl="1" indent="-304747">
              <a:buClr>
                <a:srgbClr val="F2B254"/>
              </a:buClr>
              <a:buSzPct val="100000"/>
            </a:pPr>
            <a:r>
              <a:rPr lang="en-US" sz="3400" b="1" dirty="0" smtClean="0">
                <a:solidFill>
                  <a:schemeClr val="tx2">
                    <a:lumMod val="75000"/>
                  </a:schemeClr>
                </a:solidFill>
              </a:rPr>
              <a:t>Binary tree </a:t>
            </a:r>
            <a:r>
              <a:rPr lang="en-US" sz="3400" dirty="0" smtClean="0"/>
              <a:t>– tree with at most 2 children</a:t>
            </a:r>
            <a:endParaRPr lang="en-US" sz="3400" dirty="0"/>
          </a:p>
          <a:p>
            <a:pPr marL="304747" lvl="1" indent="-304747">
              <a:buClr>
                <a:srgbClr val="F2B254"/>
              </a:buClr>
              <a:buSzPct val="100000"/>
            </a:pPr>
            <a:r>
              <a:rPr lang="en-US" sz="3400" b="1" dirty="0">
                <a:solidFill>
                  <a:schemeClr val="tx2">
                    <a:lumMod val="75000"/>
                  </a:schemeClr>
                </a:solidFill>
              </a:rPr>
              <a:t>Binary </a:t>
            </a:r>
            <a:r>
              <a:rPr lang="en-US" sz="3400" b="1" dirty="0" smtClean="0">
                <a:solidFill>
                  <a:schemeClr val="tx2">
                    <a:lumMod val="75000"/>
                  </a:schemeClr>
                </a:solidFill>
              </a:rPr>
              <a:t>search tree</a:t>
            </a:r>
            <a:r>
              <a:rPr lang="en-US" sz="3400" dirty="0" smtClean="0"/>
              <a:t> – ordered binary tree</a:t>
            </a:r>
            <a:endParaRPr lang="bg-BG" sz="3400" dirty="0" smtClean="0"/>
          </a:p>
          <a:p>
            <a:pPr marL="304747" lvl="1" indent="-304747">
              <a:buClr>
                <a:srgbClr val="F2B254"/>
              </a:buClr>
              <a:buSzPct val="100000"/>
            </a:pPr>
            <a:r>
              <a:rPr lang="en-US" b="1" dirty="0" smtClean="0">
                <a:solidFill>
                  <a:schemeClr val="tx2">
                    <a:lumMod val="75000"/>
                  </a:schemeClr>
                </a:solidFill>
              </a:rPr>
              <a:t>Balanced binary search trees</a:t>
            </a:r>
            <a:endParaRPr lang="en-US" b="1" dirty="0">
              <a:solidFill>
                <a:schemeClr val="tx2">
                  <a:lumMod val="75000"/>
                </a:schemeClr>
              </a:solidFill>
            </a:endParaRPr>
          </a:p>
          <a:p>
            <a:pPr marL="609494" lvl="2" indent="-304747">
              <a:buClr>
                <a:srgbClr val="F2B254"/>
              </a:buClr>
              <a:buSzPct val="100000"/>
            </a:pPr>
            <a:r>
              <a:rPr lang="en-US" b="1" dirty="0" smtClean="0">
                <a:solidFill>
                  <a:schemeClr val="tx2">
                    <a:lumMod val="75000"/>
                  </a:schemeClr>
                </a:solidFill>
              </a:rPr>
              <a:t>AA-tree</a:t>
            </a:r>
            <a:r>
              <a:rPr lang="en-US" dirty="0" smtClean="0"/>
              <a:t> – simple balanced search tree (fast add / find / delete)</a:t>
            </a:r>
          </a:p>
          <a:p>
            <a:pPr marL="609494" lvl="2" indent="-304747">
              <a:buClr>
                <a:srgbClr val="F2B254"/>
              </a:buClr>
              <a:buSzPct val="100000"/>
            </a:pPr>
            <a:r>
              <a:rPr lang="en-US" b="1" dirty="0" smtClean="0">
                <a:solidFill>
                  <a:schemeClr val="tx2">
                    <a:lumMod val="75000"/>
                  </a:schemeClr>
                </a:solidFill>
              </a:rPr>
              <a:t>AVL-tree</a:t>
            </a:r>
            <a:r>
              <a:rPr lang="en-US" dirty="0" smtClean="0"/>
              <a:t> – self-balancing binary search tree (very rigidly balanced)</a:t>
            </a:r>
          </a:p>
          <a:p>
            <a:pPr marL="609494" lvl="2" indent="-304747">
              <a:buClr>
                <a:srgbClr val="F2B254"/>
              </a:buClr>
              <a:buSzPct val="100000"/>
            </a:pPr>
            <a:r>
              <a:rPr lang="en-US" b="1" dirty="0" smtClean="0">
                <a:solidFill>
                  <a:schemeClr val="tx2">
                    <a:lumMod val="75000"/>
                  </a:schemeClr>
                </a:solidFill>
              </a:rPr>
              <a:t>Red-black tree</a:t>
            </a:r>
            <a:r>
              <a:rPr lang="en-US" dirty="0" smtClean="0"/>
              <a:t> – colored self-balancing binary search tree</a:t>
            </a:r>
            <a:endParaRPr lang="en-US" dirty="0"/>
          </a:p>
          <a:p>
            <a:pPr marL="609494" lvl="2" indent="-304747">
              <a:buClr>
                <a:srgbClr val="F2B254"/>
              </a:buClr>
              <a:buSzPct val="100000"/>
            </a:pPr>
            <a:r>
              <a:rPr lang="en-US" b="1" dirty="0">
                <a:solidFill>
                  <a:schemeClr val="tx2">
                    <a:lumMod val="75000"/>
                  </a:schemeClr>
                </a:solidFill>
              </a:rPr>
              <a:t>Rope</a:t>
            </a:r>
            <a:r>
              <a:rPr lang="en-US" dirty="0"/>
              <a:t> – </a:t>
            </a:r>
            <a:r>
              <a:rPr lang="en-US" dirty="0" smtClean="0"/>
              <a:t>balanced binary tree that preserves the order of elements</a:t>
            </a:r>
          </a:p>
          <a:p>
            <a:pPr marL="914241" lvl="3" indent="-304747">
              <a:buClr>
                <a:srgbClr val="F2B254"/>
              </a:buClr>
              <a:buSzPct val="100000"/>
            </a:pPr>
            <a:r>
              <a:rPr lang="en-US" dirty="0" smtClean="0"/>
              <a:t>Provides </a:t>
            </a:r>
            <a:r>
              <a:rPr lang="en-US" dirty="0"/>
              <a:t>fast access by index </a:t>
            </a:r>
            <a:r>
              <a:rPr lang="en-US" dirty="0" smtClean="0"/>
              <a:t>/ add / edit / delete operations</a:t>
            </a:r>
          </a:p>
          <a:p>
            <a:pPr marL="304747" lvl="1" indent="-304747">
              <a:buClr>
                <a:srgbClr val="F2B254"/>
              </a:buClr>
              <a:buSzPct val="100000"/>
            </a:pPr>
            <a:r>
              <a:rPr lang="en-US" sz="3400" b="1" dirty="0" smtClean="0">
                <a:solidFill>
                  <a:schemeClr val="tx2">
                    <a:lumMod val="75000"/>
                  </a:schemeClr>
                </a:solidFill>
              </a:rPr>
              <a:t>Others</a:t>
            </a:r>
            <a:r>
              <a:rPr lang="en-US" sz="3400" dirty="0" smtClean="0"/>
              <a:t> –</a:t>
            </a:r>
            <a:r>
              <a:rPr lang="bg-BG" sz="3400" dirty="0" smtClean="0"/>
              <a:t> </a:t>
            </a:r>
            <a:r>
              <a:rPr lang="en-US" sz="3400" dirty="0" smtClean="0">
                <a:hlinkClick r:id="rId2"/>
              </a:rPr>
              <a:t>splay tree</a:t>
            </a:r>
            <a:r>
              <a:rPr lang="en-US" sz="3400" dirty="0" smtClean="0"/>
              <a:t>, </a:t>
            </a:r>
            <a:r>
              <a:rPr lang="en-GB" sz="3600" dirty="0" smtClean="0">
                <a:hlinkClick r:id="rId3"/>
              </a:rPr>
              <a:t>treap</a:t>
            </a:r>
            <a:r>
              <a:rPr lang="en-GB" sz="3600" dirty="0" smtClean="0"/>
              <a:t>,</a:t>
            </a:r>
            <a:r>
              <a:rPr lang="en-US" sz="3400" dirty="0" smtClean="0"/>
              <a:t> </a:t>
            </a:r>
            <a:r>
              <a:rPr lang="en-US" sz="3400" dirty="0" smtClean="0">
                <a:hlinkClick r:id="rId4"/>
              </a:rPr>
              <a:t>top tree</a:t>
            </a:r>
            <a:r>
              <a:rPr lang="en-US" sz="3400" dirty="0" smtClean="0"/>
              <a:t>, </a:t>
            </a:r>
            <a:r>
              <a:rPr lang="en-US" sz="3400" dirty="0" smtClean="0">
                <a:hlinkClick r:id="rId5"/>
              </a:rPr>
              <a:t>weight-balanced tree</a:t>
            </a:r>
            <a:r>
              <a:rPr lang="en-US" sz="3400" dirty="0" smtClean="0"/>
              <a:t>, …</a:t>
            </a:r>
            <a:endParaRPr lang="en-GB" dirty="0"/>
          </a:p>
        </p:txBody>
      </p:sp>
      <p:sp>
        <p:nvSpPr>
          <p:cNvPr id="4" name="Title 3"/>
          <p:cNvSpPr>
            <a:spLocks noGrp="1"/>
          </p:cNvSpPr>
          <p:nvPr>
            <p:ph type="title"/>
          </p:nvPr>
        </p:nvSpPr>
        <p:spPr/>
        <p:txBody>
          <a:bodyPr/>
          <a:lstStyle/>
          <a:p>
            <a:r>
              <a:rPr lang="en-US" dirty="0" smtClean="0"/>
              <a:t>Most Popular Binary Trees</a:t>
            </a:r>
            <a:endParaRPr lang="en-GB" dirty="0"/>
          </a:p>
        </p:txBody>
      </p:sp>
    </p:spTree>
    <p:extLst>
      <p:ext uri="{BB962C8B-B14F-4D97-AF65-F5344CB8AC3E}">
        <p14:creationId xmlns:p14="http://schemas.microsoft.com/office/powerpoint/2010/main" val="2255696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8</a:t>
            </a:fld>
            <a:endParaRPr lang="en-US" dirty="0"/>
          </a:p>
        </p:txBody>
      </p:sp>
      <p:sp>
        <p:nvSpPr>
          <p:cNvPr id="3" name="Content Placeholder 2"/>
          <p:cNvSpPr>
            <a:spLocks noGrp="1"/>
          </p:cNvSpPr>
          <p:nvPr>
            <p:ph idx="1"/>
          </p:nvPr>
        </p:nvSpPr>
        <p:spPr/>
        <p:txBody>
          <a:bodyPr/>
          <a:lstStyle/>
          <a:p>
            <a:r>
              <a:rPr lang="en-US" dirty="0" smtClean="0">
                <a:hlinkClick r:id="rId2"/>
              </a:rPr>
              <a:t>AVL tree</a:t>
            </a:r>
            <a:r>
              <a:rPr lang="en-US" dirty="0" smtClean="0"/>
              <a:t> </a:t>
            </a:r>
            <a:r>
              <a:rPr lang="en-US" noProof="1" smtClean="0"/>
              <a:t>is a </a:t>
            </a:r>
            <a:r>
              <a:rPr lang="en-US" dirty="0" smtClean="0"/>
              <a:t>self-balancing binary-search tree (</a:t>
            </a:r>
            <a:r>
              <a:rPr lang="en-US" dirty="0" smtClean="0">
                <a:hlinkClick r:id="rId3"/>
              </a:rPr>
              <a:t>visualization</a:t>
            </a:r>
            <a:r>
              <a:rPr lang="en-US" dirty="0" smtClean="0"/>
              <a:t>)</a:t>
            </a:r>
          </a:p>
          <a:p>
            <a:pPr lvl="1"/>
            <a:r>
              <a:rPr lang="en-US" dirty="0" smtClean="0"/>
              <a:t>Named </a:t>
            </a:r>
            <a:r>
              <a:rPr lang="en-US" noProof="1"/>
              <a:t>after Soviet inventors </a:t>
            </a:r>
            <a:r>
              <a:rPr lang="en-US" noProof="1" smtClean="0">
                <a:solidFill>
                  <a:schemeClr val="tx2">
                    <a:lumMod val="75000"/>
                  </a:schemeClr>
                </a:solidFill>
              </a:rPr>
              <a:t>A</a:t>
            </a:r>
            <a:r>
              <a:rPr lang="en-US" noProof="1" smtClean="0"/>
              <a:t>delson-</a:t>
            </a:r>
            <a:r>
              <a:rPr lang="en-US" noProof="1" smtClean="0">
                <a:solidFill>
                  <a:schemeClr val="tx2">
                    <a:lumMod val="75000"/>
                  </a:schemeClr>
                </a:solidFill>
              </a:rPr>
              <a:t>V</a:t>
            </a:r>
            <a:r>
              <a:rPr lang="en-US" noProof="1" smtClean="0"/>
              <a:t>elskii </a:t>
            </a:r>
            <a:r>
              <a:rPr lang="en-US" noProof="1"/>
              <a:t>and </a:t>
            </a:r>
            <a:r>
              <a:rPr lang="en-US" noProof="1" smtClean="0">
                <a:solidFill>
                  <a:schemeClr val="tx2">
                    <a:lumMod val="75000"/>
                  </a:schemeClr>
                </a:solidFill>
              </a:rPr>
              <a:t>L</a:t>
            </a:r>
            <a:r>
              <a:rPr lang="en-US" noProof="1" smtClean="0"/>
              <a:t>andis</a:t>
            </a:r>
          </a:p>
          <a:p>
            <a:pPr lvl="1"/>
            <a:r>
              <a:rPr lang="en-US" noProof="1" smtClean="0"/>
              <a:t>Height of two subtrees can differ by at most 1</a:t>
            </a:r>
            <a:endParaRPr lang="en-US" dirty="0"/>
          </a:p>
        </p:txBody>
      </p:sp>
      <p:sp>
        <p:nvSpPr>
          <p:cNvPr id="4" name="Title 3"/>
          <p:cNvSpPr>
            <a:spLocks noGrp="1"/>
          </p:cNvSpPr>
          <p:nvPr>
            <p:ph type="title"/>
          </p:nvPr>
        </p:nvSpPr>
        <p:spPr/>
        <p:txBody>
          <a:bodyPr/>
          <a:lstStyle/>
          <a:p>
            <a:r>
              <a:rPr lang="en-US" dirty="0" smtClean="0"/>
              <a:t>AVL Tree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67529267"/>
              </p:ext>
            </p:extLst>
          </p:nvPr>
        </p:nvGraphicFramePr>
        <p:xfrm>
          <a:off x="7313612" y="3772087"/>
          <a:ext cx="3928618" cy="2286000"/>
        </p:xfrm>
        <a:graphic>
          <a:graphicData uri="http://schemas.openxmlformats.org/drawingml/2006/table">
            <a:tbl>
              <a:tblPr firstRow="1" bandRow="1">
                <a:tableStyleId>{5940675A-B579-460E-94D1-54222C63F5DA}</a:tableStyleId>
              </a:tblPr>
              <a:tblGrid>
                <a:gridCol w="1080135"/>
                <a:gridCol w="1248156"/>
                <a:gridCol w="1600327"/>
              </a:tblGrid>
              <a:tr h="370840">
                <a:tc>
                  <a:txBody>
                    <a:bodyPr/>
                    <a:lstStyle/>
                    <a:p>
                      <a:endParaRPr lang="en-US" dirty="0"/>
                    </a:p>
                  </a:txBody>
                  <a:tcPr/>
                </a:tc>
                <a:tc>
                  <a:txBody>
                    <a:bodyPr/>
                    <a:lstStyle/>
                    <a:p>
                      <a:r>
                        <a:rPr lang="en-US" b="1" dirty="0" smtClean="0"/>
                        <a:t>Average</a:t>
                      </a:r>
                      <a:endParaRPr lang="en-US" b="1" dirty="0"/>
                    </a:p>
                  </a:txBody>
                  <a:tcPr/>
                </a:tc>
                <a:tc>
                  <a:txBody>
                    <a:bodyPr/>
                    <a:lstStyle/>
                    <a:p>
                      <a:r>
                        <a:rPr lang="en-US" b="1" dirty="0" smtClean="0"/>
                        <a:t>Worst</a:t>
                      </a:r>
                      <a:r>
                        <a:rPr lang="en-US" dirty="0" smtClean="0"/>
                        <a:t> </a:t>
                      </a:r>
                      <a:r>
                        <a:rPr lang="en-US" b="1" dirty="0" smtClean="0"/>
                        <a:t>case</a:t>
                      </a:r>
                      <a:endParaRPr lang="en-US" b="1" dirty="0"/>
                    </a:p>
                  </a:txBody>
                  <a:tcPr/>
                </a:tc>
              </a:tr>
              <a:tr h="370840">
                <a:tc>
                  <a:txBody>
                    <a:bodyPr/>
                    <a:lstStyle/>
                    <a:p>
                      <a:r>
                        <a:rPr lang="en-US" b="1" dirty="0" smtClean="0"/>
                        <a:t>Space</a:t>
                      </a:r>
                      <a:endParaRPr lang="en-US" b="1" dirty="0"/>
                    </a:p>
                  </a:txBody>
                  <a:tcPr/>
                </a:tc>
                <a:tc>
                  <a:txBody>
                    <a:bodyPr/>
                    <a:lstStyle/>
                    <a:p>
                      <a:r>
                        <a:rPr lang="en-US" dirty="0" smtClean="0"/>
                        <a:t>O(n)</a:t>
                      </a:r>
                      <a:endParaRPr lang="en-US" dirty="0"/>
                    </a:p>
                  </a:txBody>
                  <a:tcPr/>
                </a:tc>
                <a:tc>
                  <a:txBody>
                    <a:bodyPr/>
                    <a:lstStyle/>
                    <a:p>
                      <a:r>
                        <a:rPr lang="en-US" dirty="0" smtClean="0"/>
                        <a:t>O(n)</a:t>
                      </a:r>
                      <a:endParaRPr lang="en-US" dirty="0"/>
                    </a:p>
                  </a:txBody>
                  <a:tcPr/>
                </a:tc>
              </a:tr>
              <a:tr h="370840">
                <a:tc>
                  <a:txBody>
                    <a:bodyPr/>
                    <a:lstStyle/>
                    <a:p>
                      <a:r>
                        <a:rPr lang="en-US" b="1" dirty="0" smtClean="0"/>
                        <a:t>Search</a:t>
                      </a:r>
                      <a:endParaRPr lang="en-US" b="1" dirty="0"/>
                    </a:p>
                  </a:txBody>
                  <a:tcPr/>
                </a:tc>
                <a:tc>
                  <a:txBody>
                    <a:bodyPr/>
                    <a:lstStyle/>
                    <a:p>
                      <a:r>
                        <a:rPr lang="en-US" dirty="0" smtClean="0"/>
                        <a:t>O(log n)</a:t>
                      </a:r>
                      <a:endParaRPr lang="en-US"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O(log n)</a:t>
                      </a:r>
                    </a:p>
                  </a:txBody>
                  <a:tcPr/>
                </a:tc>
              </a:tr>
              <a:tr h="370840">
                <a:tc>
                  <a:txBody>
                    <a:bodyPr/>
                    <a:lstStyle/>
                    <a:p>
                      <a:r>
                        <a:rPr lang="en-US" b="1" dirty="0" smtClean="0"/>
                        <a:t>Insert</a:t>
                      </a:r>
                      <a:endParaRPr lang="en-US" b="1" dirty="0"/>
                    </a:p>
                  </a:txBody>
                  <a:tcPr/>
                </a:tc>
                <a:tc>
                  <a:txBody>
                    <a:bodyPr/>
                    <a:lstStyle/>
                    <a:p>
                      <a:r>
                        <a:rPr lang="en-US" dirty="0" smtClean="0"/>
                        <a:t>O(log n)</a:t>
                      </a:r>
                      <a:endParaRPr lang="en-US"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O(log n)</a:t>
                      </a:r>
                    </a:p>
                  </a:txBody>
                  <a:tcPr/>
                </a:tc>
              </a:tr>
              <a:tr h="370840">
                <a:tc>
                  <a:txBody>
                    <a:bodyPr/>
                    <a:lstStyle/>
                    <a:p>
                      <a:r>
                        <a:rPr lang="en-US" b="1" dirty="0" smtClean="0"/>
                        <a:t>Delete</a:t>
                      </a:r>
                      <a:endParaRPr lang="en-US" b="1" dirty="0"/>
                    </a:p>
                  </a:txBody>
                  <a:tcPr/>
                </a:tc>
                <a:tc>
                  <a:txBody>
                    <a:bodyPr/>
                    <a:lstStyle/>
                    <a:p>
                      <a:r>
                        <a:rPr lang="en-US" dirty="0" smtClean="0"/>
                        <a:t>O(log n)</a:t>
                      </a:r>
                      <a:endParaRPr lang="en-US" dirty="0"/>
                    </a:p>
                  </a:txBody>
                  <a:tcPr/>
                </a:tc>
                <a:tc>
                  <a:txBody>
                    <a:bodyPr/>
                    <a:lstStyle/>
                    <a:p>
                      <a:r>
                        <a:rPr lang="en-US" dirty="0" smtClean="0"/>
                        <a:t>O(log n)</a:t>
                      </a:r>
                      <a:endParaRPr lang="en-US" dirty="0"/>
                    </a:p>
                  </a:txBody>
                  <a:tcPr/>
                </a:tc>
              </a:tr>
            </a:tbl>
          </a:graphicData>
        </a:graphic>
      </p:graphicFrame>
      <p:grpSp>
        <p:nvGrpSpPr>
          <p:cNvPr id="7" name="Group 6"/>
          <p:cNvGrpSpPr/>
          <p:nvPr/>
        </p:nvGrpSpPr>
        <p:grpSpPr>
          <a:xfrm>
            <a:off x="1674812" y="3352800"/>
            <a:ext cx="3905546" cy="2960790"/>
            <a:chOff x="2845389" y="3634852"/>
            <a:chExt cx="3185524" cy="2530704"/>
          </a:xfrm>
        </p:grpSpPr>
        <p:sp>
          <p:nvSpPr>
            <p:cNvPr id="8"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9"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0"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2"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3"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4"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15"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7"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18"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6</a:t>
              </a:r>
            </a:p>
          </p:txBody>
        </p:sp>
        <p:sp>
          <p:nvSpPr>
            <p:cNvPr id="19"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0"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Tree>
    <p:extLst>
      <p:ext uri="{BB962C8B-B14F-4D97-AF65-F5344CB8AC3E}">
        <p14:creationId xmlns:p14="http://schemas.microsoft.com/office/powerpoint/2010/main" val="25779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C014DD1E-5D91-48A3-AD6D-45FBA980D106}" type="slidenum">
              <a:rPr lang="en-US" smtClean="0"/>
              <a:pPr/>
              <a:t>9</a:t>
            </a:fld>
            <a:endParaRPr lang="en-US" dirty="0"/>
          </a:p>
        </p:txBody>
      </p:sp>
      <p:sp>
        <p:nvSpPr>
          <p:cNvPr id="3" name="Content Placeholder 2"/>
          <p:cNvSpPr>
            <a:spLocks noGrp="1"/>
          </p:cNvSpPr>
          <p:nvPr>
            <p:ph idx="1"/>
          </p:nvPr>
        </p:nvSpPr>
        <p:spPr/>
        <p:txBody>
          <a:bodyPr>
            <a:normAutofit/>
          </a:bodyPr>
          <a:lstStyle/>
          <a:p>
            <a:r>
              <a:rPr lang="en-US" dirty="0" smtClean="0"/>
              <a:t>Balance is preserved with a </a:t>
            </a:r>
            <a:r>
              <a:rPr lang="en-US" dirty="0" smtClean="0">
                <a:solidFill>
                  <a:schemeClr val="tx2">
                    <a:lumMod val="75000"/>
                  </a:schemeClr>
                </a:solidFill>
              </a:rPr>
              <a:t>balance factor </a:t>
            </a:r>
            <a:r>
              <a:rPr lang="en-US" dirty="0" smtClean="0"/>
              <a:t>(</a:t>
            </a:r>
            <a:r>
              <a:rPr lang="en-US" dirty="0" smtClean="0">
                <a:solidFill>
                  <a:schemeClr val="tx2">
                    <a:lumMod val="75000"/>
                  </a:schemeClr>
                </a:solidFill>
              </a:rPr>
              <a:t>BF</a:t>
            </a:r>
            <a:r>
              <a:rPr lang="en-US" dirty="0" smtClean="0"/>
              <a:t>) in each node</a:t>
            </a:r>
          </a:p>
          <a:p>
            <a:endParaRPr lang="en-US" dirty="0"/>
          </a:p>
          <a:p>
            <a:pPr lvl="1"/>
            <a:r>
              <a:rPr lang="en-US" dirty="0" smtClean="0"/>
              <a:t>BF of any node is in the range</a:t>
            </a:r>
            <a:r>
              <a:rPr lang="en-US" dirty="0"/>
              <a:t> </a:t>
            </a:r>
            <a:r>
              <a:rPr lang="en-US" b="1" dirty="0" smtClean="0">
                <a:solidFill>
                  <a:schemeClr val="tx2">
                    <a:lumMod val="75000"/>
                  </a:schemeClr>
                </a:solidFill>
                <a:latin typeface="Consolas" panose="020B0609020204030204" pitchFamily="49" charset="0"/>
                <a:cs typeface="Consolas" panose="020B0609020204030204" pitchFamily="49" charset="0"/>
              </a:rPr>
              <a:t>[-1,</a:t>
            </a:r>
            <a:r>
              <a:rPr lang="en-US" b="1" dirty="0" smtClean="0">
                <a:solidFill>
                  <a:schemeClr val="tx2">
                    <a:lumMod val="75000"/>
                  </a:schemeClr>
                </a:solidFill>
                <a:latin typeface="+mj-lt"/>
                <a:cs typeface="Consolas" panose="020B0609020204030204" pitchFamily="49" charset="0"/>
              </a:rPr>
              <a:t> </a:t>
            </a:r>
            <a:r>
              <a:rPr lang="en-US" b="1" dirty="0" smtClean="0">
                <a:solidFill>
                  <a:schemeClr val="tx2">
                    <a:lumMod val="75000"/>
                  </a:schemeClr>
                </a:solidFill>
                <a:latin typeface="Consolas" panose="020B0609020204030204" pitchFamily="49" charset="0"/>
                <a:cs typeface="Consolas" panose="020B0609020204030204" pitchFamily="49" charset="0"/>
              </a:rPr>
              <a:t>1]</a:t>
            </a:r>
          </a:p>
          <a:p>
            <a:pPr lvl="1"/>
            <a:r>
              <a:rPr lang="en-US" dirty="0" smtClean="0"/>
              <a:t>If BF becomes </a:t>
            </a:r>
            <a:r>
              <a:rPr lang="en-US" b="1" dirty="0" smtClean="0">
                <a:solidFill>
                  <a:schemeClr val="tx2">
                    <a:lumMod val="75000"/>
                  </a:schemeClr>
                </a:solidFill>
                <a:latin typeface="Consolas" panose="020B0609020204030204" pitchFamily="49" charset="0"/>
                <a:cs typeface="Consolas" panose="020B0609020204030204" pitchFamily="49" charset="0"/>
              </a:rPr>
              <a:t>-2</a:t>
            </a:r>
            <a:r>
              <a:rPr lang="en-US" dirty="0" smtClean="0"/>
              <a:t> or </a:t>
            </a:r>
            <a:r>
              <a:rPr lang="en-US" b="1" dirty="0" smtClean="0">
                <a:solidFill>
                  <a:schemeClr val="tx2">
                    <a:lumMod val="75000"/>
                  </a:schemeClr>
                </a:solidFill>
                <a:latin typeface="Consolas" panose="020B0609020204030204" pitchFamily="49" charset="0"/>
                <a:cs typeface="Consolas" panose="020B0609020204030204" pitchFamily="49" charset="0"/>
              </a:rPr>
              <a:t>2</a:t>
            </a:r>
            <a:r>
              <a:rPr lang="en-US" dirty="0" smtClean="0"/>
              <a:t> </a:t>
            </a:r>
            <a:r>
              <a:rPr lang="en-US" sz="2800" noProof="1">
                <a:effectLst>
                  <a:outerShdw blurRad="38100" dist="38100" dir="2700000" algn="tl">
                    <a:srgbClr val="000000">
                      <a:alpha val="43137"/>
                    </a:srgbClr>
                  </a:outerShdw>
                </a:effectLst>
                <a:cs typeface="Consolas" pitchFamily="49" charset="0"/>
                <a:sym typeface="Wingdings" panose="05000000000000000000" pitchFamily="2" charset="2"/>
              </a:rPr>
              <a:t></a:t>
            </a:r>
            <a:r>
              <a:rPr lang="en-US" dirty="0" smtClean="0"/>
              <a:t> rebalance</a:t>
            </a:r>
          </a:p>
          <a:p>
            <a:r>
              <a:rPr lang="en-US" dirty="0" smtClean="0"/>
              <a:t>Rebalancing is done by </a:t>
            </a:r>
            <a:r>
              <a:rPr lang="en-US" dirty="0" smtClean="0">
                <a:solidFill>
                  <a:schemeClr val="tx2">
                    <a:lumMod val="75000"/>
                  </a:schemeClr>
                </a:solidFill>
              </a:rPr>
              <a:t>retracing</a:t>
            </a:r>
          </a:p>
          <a:p>
            <a:pPr lvl="1"/>
            <a:r>
              <a:rPr lang="en-US" dirty="0" smtClean="0"/>
              <a:t>Start from inserted node's parent</a:t>
            </a:r>
            <a:br>
              <a:rPr lang="en-US" dirty="0" smtClean="0"/>
            </a:br>
            <a:r>
              <a:rPr lang="en-US" dirty="0" smtClean="0"/>
              <a:t>and go up to root</a:t>
            </a:r>
          </a:p>
          <a:p>
            <a:pPr lvl="1"/>
            <a:r>
              <a:rPr lang="en-US" dirty="0" smtClean="0"/>
              <a:t>Perform </a:t>
            </a:r>
            <a:r>
              <a:rPr lang="en-US" dirty="0" smtClean="0">
                <a:solidFill>
                  <a:schemeClr val="tx2">
                    <a:lumMod val="75000"/>
                  </a:schemeClr>
                </a:solidFill>
              </a:rPr>
              <a:t>rotations</a:t>
            </a:r>
            <a:r>
              <a:rPr lang="en-US" dirty="0" smtClean="0"/>
              <a:t> to restore balance</a:t>
            </a:r>
            <a:endParaRPr lang="en-US" dirty="0"/>
          </a:p>
        </p:txBody>
      </p:sp>
      <p:sp>
        <p:nvSpPr>
          <p:cNvPr id="4" name="Title 3"/>
          <p:cNvSpPr>
            <a:spLocks noGrp="1"/>
          </p:cNvSpPr>
          <p:nvPr>
            <p:ph type="title"/>
          </p:nvPr>
        </p:nvSpPr>
        <p:spPr/>
        <p:txBody>
          <a:bodyPr/>
          <a:lstStyle/>
          <a:p>
            <a:r>
              <a:rPr lang="en-US" dirty="0" smtClean="0"/>
              <a:t>AVL Tree Rebalancing</a:t>
            </a:r>
            <a:endParaRPr lang="en-US" dirty="0"/>
          </a:p>
        </p:txBody>
      </p:sp>
      <p:grpSp>
        <p:nvGrpSpPr>
          <p:cNvPr id="19" name="Group 18"/>
          <p:cNvGrpSpPr/>
          <p:nvPr/>
        </p:nvGrpSpPr>
        <p:grpSpPr>
          <a:xfrm>
            <a:off x="7660866" y="2221367"/>
            <a:ext cx="3905546" cy="2960790"/>
            <a:chOff x="2845389" y="3634852"/>
            <a:chExt cx="3185524" cy="2530704"/>
          </a:xfrm>
        </p:grpSpPr>
        <p:sp>
          <p:nvSpPr>
            <p:cNvPr id="20" name="Line 11"/>
            <p:cNvSpPr>
              <a:spLocks noChangeShapeType="1"/>
            </p:cNvSpPr>
            <p:nvPr/>
          </p:nvSpPr>
          <p:spPr bwMode="auto">
            <a:xfrm flipH="1">
              <a:off x="3944937" y="4124325"/>
              <a:ext cx="503237" cy="4778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1" name="Line 12"/>
            <p:cNvSpPr>
              <a:spLocks noChangeShapeType="1"/>
            </p:cNvSpPr>
            <p:nvPr/>
          </p:nvSpPr>
          <p:spPr bwMode="auto">
            <a:xfrm flipH="1">
              <a:off x="3300275" y="5122567"/>
              <a:ext cx="261938" cy="37623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2" name="Line 13"/>
            <p:cNvSpPr>
              <a:spLocks noChangeShapeType="1"/>
            </p:cNvSpPr>
            <p:nvPr/>
          </p:nvSpPr>
          <p:spPr bwMode="auto">
            <a:xfrm>
              <a:off x="3920989" y="5179720"/>
              <a:ext cx="188912" cy="347661"/>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3" name="Line 15"/>
            <p:cNvSpPr>
              <a:spLocks noChangeShapeType="1"/>
            </p:cNvSpPr>
            <p:nvPr/>
          </p:nvSpPr>
          <p:spPr bwMode="auto">
            <a:xfrm>
              <a:off x="5029200" y="4114800"/>
              <a:ext cx="471488" cy="506413"/>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4" name="Line 16"/>
            <p:cNvSpPr>
              <a:spLocks noChangeShapeType="1"/>
            </p:cNvSpPr>
            <p:nvPr/>
          </p:nvSpPr>
          <p:spPr bwMode="auto">
            <a:xfrm flipH="1">
              <a:off x="5400675" y="5168900"/>
              <a:ext cx="141288" cy="384175"/>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Oval 4"/>
            <p:cNvSpPr>
              <a:spLocks noChangeArrowheads="1"/>
            </p:cNvSpPr>
            <p:nvPr/>
          </p:nvSpPr>
          <p:spPr bwMode="auto">
            <a:xfrm>
              <a:off x="4399486" y="3634852"/>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17</a:t>
              </a:r>
            </a:p>
          </p:txBody>
        </p:sp>
        <p:sp>
          <p:nvSpPr>
            <p:cNvPr id="26" name="Oval 5"/>
            <p:cNvSpPr>
              <a:spLocks noChangeArrowheads="1"/>
            </p:cNvSpPr>
            <p:nvPr/>
          </p:nvSpPr>
          <p:spPr bwMode="auto">
            <a:xfrm>
              <a:off x="5364163" y="4551363"/>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a:t>
              </a: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7" name="Oval 7"/>
            <p:cNvSpPr>
              <a:spLocks noChangeArrowheads="1"/>
            </p:cNvSpPr>
            <p:nvPr/>
          </p:nvSpPr>
          <p:spPr bwMode="auto">
            <a:xfrm>
              <a:off x="3451089" y="455106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9</a:t>
              </a:r>
            </a:p>
          </p:txBody>
        </p:sp>
        <p:sp>
          <p:nvSpPr>
            <p:cNvPr id="28" name="Oval 8"/>
            <p:cNvSpPr>
              <a:spLocks noChangeArrowheads="1"/>
            </p:cNvSpPr>
            <p:nvPr/>
          </p:nvSpPr>
          <p:spPr bwMode="auto">
            <a:xfrm>
              <a:off x="2845389" y="5484224"/>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5</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29" name="Oval 9"/>
            <p:cNvSpPr>
              <a:spLocks noChangeArrowheads="1"/>
            </p:cNvSpPr>
            <p:nvPr/>
          </p:nvSpPr>
          <p:spPr bwMode="auto">
            <a:xfrm>
              <a:off x="3895589" y="5514681"/>
              <a:ext cx="665162"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12</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30" name="Oval 10"/>
            <p:cNvSpPr>
              <a:spLocks noChangeArrowheads="1"/>
            </p:cNvSpPr>
            <p:nvPr/>
          </p:nvSpPr>
          <p:spPr bwMode="auto">
            <a:xfrm>
              <a:off x="4932499" y="5503159"/>
              <a:ext cx="666750" cy="650875"/>
            </a:xfrm>
            <a:prstGeom prst="ellipse">
              <a:avLst/>
            </a:prstGeom>
            <a:solidFill>
              <a:schemeClr val="accent5">
                <a:lumMod val="60000"/>
                <a:lumOff val="40000"/>
                <a:alpha val="50000"/>
              </a:schemeClr>
            </a:solidFill>
            <a:ln w="38100">
              <a:solidFill>
                <a:schemeClr val="accent5">
                  <a:lumMod val="20000"/>
                  <a:lumOff val="80000"/>
                </a:schemeClr>
              </a:solidFill>
              <a:round/>
              <a:headEnd/>
              <a:tailEnd/>
            </a:ln>
            <a:effectLst/>
          </p:spPr>
          <p:txBody>
            <a:bodyPr wrap="none" anchor="ctr"/>
            <a:lstStyle/>
            <a:p>
              <a:pPr algn="ctr" eaLnBrk="1" hangingPunct="1">
                <a:lnSpc>
                  <a:spcPct val="100000"/>
                </a:lnSpc>
              </a:pPr>
              <a:r>
                <a:rPr lang="en-US"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20</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grpSp>
      <p:sp>
        <p:nvSpPr>
          <p:cNvPr id="32" name="TextBox 31"/>
          <p:cNvSpPr txBox="1"/>
          <p:nvPr/>
        </p:nvSpPr>
        <p:spPr>
          <a:xfrm>
            <a:off x="11628695" y="3155136"/>
            <a:ext cx="381000" cy="522102"/>
          </a:xfrm>
          <a:prstGeom prst="rect">
            <a:avLst/>
          </a:prstGeom>
          <a:noFill/>
        </p:spPr>
        <p:txBody>
          <a:bodyPr wrap="square" rtlCol="0">
            <a:spAutoFit/>
          </a:bodyPr>
          <a:lstStyle/>
          <a:p>
            <a:r>
              <a:rPr lang="en-US" sz="2800" dirty="0" smtClean="0"/>
              <a:t>1</a:t>
            </a:r>
            <a:endParaRPr lang="en-US" sz="2800" dirty="0"/>
          </a:p>
        </p:txBody>
      </p:sp>
      <p:sp>
        <p:nvSpPr>
          <p:cNvPr id="33" name="TextBox 32"/>
          <p:cNvSpPr txBox="1"/>
          <p:nvPr/>
        </p:nvSpPr>
        <p:spPr>
          <a:xfrm>
            <a:off x="11083311" y="4550883"/>
            <a:ext cx="381000" cy="522102"/>
          </a:xfrm>
          <a:prstGeom prst="rect">
            <a:avLst/>
          </a:prstGeom>
          <a:noFill/>
        </p:spPr>
        <p:txBody>
          <a:bodyPr wrap="square" rtlCol="0">
            <a:spAutoFit/>
          </a:bodyPr>
          <a:lstStyle/>
          <a:p>
            <a:r>
              <a:rPr lang="en-US" sz="2800" dirty="0" smtClean="0"/>
              <a:t>0</a:t>
            </a:r>
            <a:endParaRPr lang="en-US" sz="2800" dirty="0"/>
          </a:p>
        </p:txBody>
      </p:sp>
      <p:sp>
        <p:nvSpPr>
          <p:cNvPr id="34" name="TextBox 33"/>
          <p:cNvSpPr txBox="1"/>
          <p:nvPr/>
        </p:nvSpPr>
        <p:spPr>
          <a:xfrm>
            <a:off x="7270134" y="4028781"/>
            <a:ext cx="381000" cy="522102"/>
          </a:xfrm>
          <a:prstGeom prst="rect">
            <a:avLst/>
          </a:prstGeom>
          <a:noFill/>
        </p:spPr>
        <p:txBody>
          <a:bodyPr wrap="square" rtlCol="0">
            <a:spAutoFit/>
          </a:bodyPr>
          <a:lstStyle/>
          <a:p>
            <a:r>
              <a:rPr lang="en-US" sz="2800" dirty="0" smtClean="0"/>
              <a:t>0</a:t>
            </a:r>
            <a:endParaRPr lang="en-US" sz="2800" dirty="0"/>
          </a:p>
        </p:txBody>
      </p:sp>
      <p:sp>
        <p:nvSpPr>
          <p:cNvPr id="35" name="TextBox 34"/>
          <p:cNvSpPr txBox="1"/>
          <p:nvPr/>
        </p:nvSpPr>
        <p:spPr>
          <a:xfrm>
            <a:off x="9513907" y="3961915"/>
            <a:ext cx="381000" cy="522102"/>
          </a:xfrm>
          <a:prstGeom prst="rect">
            <a:avLst/>
          </a:prstGeom>
          <a:noFill/>
        </p:spPr>
        <p:txBody>
          <a:bodyPr wrap="square" rtlCol="0">
            <a:spAutoFit/>
          </a:bodyPr>
          <a:lstStyle/>
          <a:p>
            <a:r>
              <a:rPr lang="en-US" sz="2800" dirty="0" smtClean="0"/>
              <a:t>0</a:t>
            </a:r>
            <a:endParaRPr lang="en-US" sz="2800" dirty="0"/>
          </a:p>
        </p:txBody>
      </p:sp>
      <p:sp>
        <p:nvSpPr>
          <p:cNvPr id="36" name="TextBox 35"/>
          <p:cNvSpPr txBox="1"/>
          <p:nvPr/>
        </p:nvSpPr>
        <p:spPr>
          <a:xfrm>
            <a:off x="8054429" y="3073547"/>
            <a:ext cx="381000" cy="522102"/>
          </a:xfrm>
          <a:prstGeom prst="rect">
            <a:avLst/>
          </a:prstGeom>
          <a:noFill/>
        </p:spPr>
        <p:txBody>
          <a:bodyPr wrap="square" rtlCol="0">
            <a:spAutoFit/>
          </a:bodyPr>
          <a:lstStyle/>
          <a:p>
            <a:r>
              <a:rPr lang="en-US" sz="2800" dirty="0" smtClean="0"/>
              <a:t>0</a:t>
            </a:r>
            <a:endParaRPr lang="en-US" sz="2800" dirty="0"/>
          </a:p>
        </p:txBody>
      </p:sp>
      <p:sp>
        <p:nvSpPr>
          <p:cNvPr id="37" name="Rectangle 36"/>
          <p:cNvSpPr>
            <a:spLocks noChangeArrowheads="1"/>
          </p:cNvSpPr>
          <p:nvPr/>
        </p:nvSpPr>
        <p:spPr bwMode="auto">
          <a:xfrm>
            <a:off x="624366" y="1893747"/>
            <a:ext cx="8367689" cy="4985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b="1" noProof="1" smtClean="0">
                <a:solidFill>
                  <a:schemeClr val="tx2"/>
                </a:solidFill>
                <a:effectLst>
                  <a:outerShdw blurRad="38100" dist="38100" dir="2700000" algn="tl">
                    <a:srgbClr val="000000">
                      <a:alpha val="43137"/>
                    </a:srgbClr>
                  </a:outerShdw>
                </a:effectLst>
                <a:latin typeface="Consolas" pitchFamily="49" charset="0"/>
                <a:cs typeface="Consolas" pitchFamily="49" charset="0"/>
              </a:rPr>
              <a:t>BF ==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left subtree height</a:t>
            </a:r>
            <a:r>
              <a:rPr lang="en-US" b="1" noProof="1">
                <a:solidFill>
                  <a:schemeClr val="tx2"/>
                </a:solidFill>
                <a:effectLst>
                  <a:outerShdw blurRad="38100" dist="38100" dir="2700000" algn="tl">
                    <a:srgbClr val="000000">
                      <a:alpha val="43137"/>
                    </a:srgbClr>
                  </a:outerShdw>
                </a:effectLst>
                <a:latin typeface="Consolas" pitchFamily="49" charset="0"/>
                <a:cs typeface="Consolas" pitchFamily="49" charset="0"/>
              </a:rPr>
              <a:t> – </a:t>
            </a:r>
            <a:r>
              <a:rPr lang="en-US" b="1" noProof="1">
                <a:solidFill>
                  <a:schemeClr val="tx2">
                    <a:lumMod val="75000"/>
                  </a:schemeClr>
                </a:solidFill>
                <a:effectLst>
                  <a:outerShdw blurRad="38100" dist="38100" dir="2700000" algn="tl">
                    <a:srgbClr val="000000">
                      <a:alpha val="43137"/>
                    </a:srgbClr>
                  </a:outerShdw>
                </a:effectLst>
                <a:latin typeface="Consolas" pitchFamily="49" charset="0"/>
                <a:cs typeface="Consolas" pitchFamily="49" charset="0"/>
              </a:rPr>
              <a:t>right subtree height </a:t>
            </a:r>
          </a:p>
        </p:txBody>
      </p:sp>
      <p:sp>
        <p:nvSpPr>
          <p:cNvPr id="39" name="Line 12"/>
          <p:cNvSpPr>
            <a:spLocks noChangeShapeType="1"/>
          </p:cNvSpPr>
          <p:nvPr/>
        </p:nvSpPr>
        <p:spPr bwMode="auto">
          <a:xfrm flipH="1">
            <a:off x="10338281" y="5146524"/>
            <a:ext cx="176001" cy="423117"/>
          </a:xfrm>
          <a:prstGeom prst="line">
            <a:avLst/>
          </a:prstGeom>
          <a:noFill/>
          <a:ln w="38100">
            <a:solidFill>
              <a:schemeClr val="accent5">
                <a:lumMod val="20000"/>
                <a:lumOff val="80000"/>
              </a:schemeClr>
            </a:solidFill>
            <a:round/>
            <a:headEnd/>
            <a:tailEnd/>
          </a:ln>
          <a:effectLst/>
        </p:spPr>
        <p:txBody>
          <a:bodyPr/>
          <a:lstStyle/>
          <a:p>
            <a:endParaRPr lang="en-US"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40" name="Oval 8"/>
          <p:cNvSpPr>
            <a:spLocks noChangeArrowheads="1"/>
          </p:cNvSpPr>
          <p:nvPr/>
        </p:nvSpPr>
        <p:spPr bwMode="auto">
          <a:xfrm>
            <a:off x="9810996" y="5547489"/>
            <a:ext cx="817455" cy="761489"/>
          </a:xfrm>
          <a:prstGeom prst="ellipse">
            <a:avLst/>
          </a:prstGeom>
          <a:solidFill>
            <a:schemeClr val="accent5">
              <a:lumMod val="60000"/>
              <a:lumOff val="40000"/>
              <a:alpha val="50000"/>
            </a:schemeClr>
          </a:solidFill>
          <a:ln w="38100">
            <a:solidFill>
              <a:srgbClr val="FFA72A"/>
            </a:solidFill>
            <a:round/>
            <a:headEnd/>
            <a:tailEnd/>
          </a:ln>
          <a:effectLst/>
        </p:spPr>
        <p:txBody>
          <a:bodyPr wrap="none" anchor="ctr"/>
          <a:lstStyle/>
          <a:p>
            <a:pPr algn="ctr" eaLnBrk="1" hangingPunct="1">
              <a:lnSpc>
                <a:spcPct val="100000"/>
              </a:lnSpc>
            </a:pPr>
            <a:r>
              <a:rPr kumimoji="0" lang="en-US" sz="2400" b="1" dirty="0" smtClean="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rPr>
              <a:t>19</a:t>
            </a:r>
            <a:endParaRPr kumimoji="0" lang="en-US" sz="2400" b="1" dirty="0">
              <a:solidFill>
                <a:schemeClr val="tx1">
                  <a:lumMod val="40000"/>
                  <a:lumOff val="60000"/>
                </a:schemeClr>
              </a:solidFill>
              <a:effectLst>
                <a:outerShdw blurRad="38100" dist="38100" dir="2700000" algn="tl">
                  <a:srgbClr val="000000">
                    <a:alpha val="43137"/>
                  </a:srgbClr>
                </a:outerShdw>
              </a:effectLst>
              <a:latin typeface="Consolas" pitchFamily="49" charset="0"/>
              <a:cs typeface="Consolas" pitchFamily="49" charset="0"/>
            </a:endParaRPr>
          </a:p>
        </p:txBody>
      </p:sp>
      <p:sp useBgFill="1">
        <p:nvSpPr>
          <p:cNvPr id="41" name="TextBox 40"/>
          <p:cNvSpPr txBox="1"/>
          <p:nvPr/>
        </p:nvSpPr>
        <p:spPr>
          <a:xfrm>
            <a:off x="11098038" y="4563677"/>
            <a:ext cx="381000" cy="522102"/>
          </a:xfrm>
          <a:prstGeom prst="rect">
            <a:avLst/>
          </a:prstGeom>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 useBgFill="1">
        <p:nvSpPr>
          <p:cNvPr id="42" name="TextBox 41"/>
          <p:cNvSpPr txBox="1"/>
          <p:nvPr/>
        </p:nvSpPr>
        <p:spPr>
          <a:xfrm>
            <a:off x="11648635" y="3155136"/>
            <a:ext cx="381000" cy="522102"/>
          </a:xfrm>
          <a:prstGeom prst="rect">
            <a:avLst/>
          </a:prstGeom>
        </p:spPr>
        <p:txBody>
          <a:bodyPr wrap="square" rtlCol="0">
            <a:spAutoFit/>
          </a:bodyPr>
          <a:lstStyle/>
          <a:p>
            <a:r>
              <a:rPr lang="en-US" sz="2800" dirty="0" smtClean="0">
                <a:solidFill>
                  <a:schemeClr val="tx2">
                    <a:lumMod val="75000"/>
                  </a:schemeClr>
                </a:solidFill>
              </a:rPr>
              <a:t>2</a:t>
            </a:r>
            <a:endParaRPr lang="en-US" sz="2800" dirty="0">
              <a:solidFill>
                <a:schemeClr val="tx2">
                  <a:lumMod val="75000"/>
                </a:schemeClr>
              </a:solidFill>
            </a:endParaRPr>
          </a:p>
        </p:txBody>
      </p:sp>
      <p:sp>
        <p:nvSpPr>
          <p:cNvPr id="31" name="TextBox 30"/>
          <p:cNvSpPr txBox="1"/>
          <p:nvPr/>
        </p:nvSpPr>
        <p:spPr>
          <a:xfrm>
            <a:off x="10329317" y="1907599"/>
            <a:ext cx="489556" cy="523220"/>
          </a:xfrm>
          <a:prstGeom prst="rect">
            <a:avLst/>
          </a:prstGeom>
          <a:noFill/>
        </p:spPr>
        <p:txBody>
          <a:bodyPr wrap="square" rtlCol="0">
            <a:spAutoFit/>
          </a:bodyPr>
          <a:lstStyle/>
          <a:p>
            <a:r>
              <a:rPr lang="en-US" sz="2800" dirty="0"/>
              <a:t>0</a:t>
            </a:r>
          </a:p>
        </p:txBody>
      </p:sp>
      <p:sp useBgFill="1">
        <p:nvSpPr>
          <p:cNvPr id="43" name="TextBox 42"/>
          <p:cNvSpPr txBox="1"/>
          <p:nvPr/>
        </p:nvSpPr>
        <p:spPr>
          <a:xfrm>
            <a:off x="10354194" y="1910688"/>
            <a:ext cx="489556" cy="523220"/>
          </a:xfrm>
          <a:prstGeom prst="rect">
            <a:avLst/>
          </a:prstGeom>
        </p:spPr>
        <p:txBody>
          <a:bodyPr wrap="square" rtlCol="0">
            <a:spAutoFit/>
          </a:bodyPr>
          <a:lstStyle/>
          <a:p>
            <a:r>
              <a:rPr lang="en-US" sz="2800" dirty="0" smtClean="0">
                <a:solidFill>
                  <a:schemeClr val="tx2">
                    <a:lumMod val="75000"/>
                  </a:schemeClr>
                </a:solidFill>
              </a:rPr>
              <a:t>-1</a:t>
            </a:r>
            <a:endParaRPr lang="en-US" sz="2800" dirty="0">
              <a:solidFill>
                <a:schemeClr val="tx2">
                  <a:lumMod val="75000"/>
                </a:schemeClr>
              </a:solidFill>
            </a:endParaRPr>
          </a:p>
        </p:txBody>
      </p:sp>
    </p:spTree>
    <p:extLst>
      <p:ext uri="{BB962C8B-B14F-4D97-AF65-F5344CB8AC3E}">
        <p14:creationId xmlns:p14="http://schemas.microsoft.com/office/powerpoint/2010/main" val="4097109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SoftUni 16x9">
  <a:themeElements>
    <a:clrScheme name="SoftUni Color The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F6C781"/>
      </a:hlink>
      <a:folHlink>
        <a:srgbClr val="F2AC44"/>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Software-University-Foundation</Template>
  <TotalTime>0</TotalTime>
  <Words>1426</Words>
  <Application>Microsoft Office PowerPoint</Application>
  <PresentationFormat>Custom</PresentationFormat>
  <Paragraphs>661</Paragraphs>
  <Slides>37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Symbol</vt:lpstr>
      <vt:lpstr>Times New Roman</vt:lpstr>
      <vt:lpstr>Wingdings</vt:lpstr>
      <vt:lpstr>Wingdings 2</vt:lpstr>
      <vt:lpstr>SoftUni 16x9</vt:lpstr>
      <vt:lpstr>Advanced Tree Structures</vt:lpstr>
      <vt:lpstr>Table of Contents</vt:lpstr>
      <vt:lpstr>Balanced Binary Trees</vt:lpstr>
      <vt:lpstr>What is Binary Tree?</vt:lpstr>
      <vt:lpstr>Balanced Binary Search Tree – Example</vt:lpstr>
      <vt:lpstr>Binary Tree Implementation</vt:lpstr>
      <vt:lpstr>Most Popular Binary Trees</vt:lpstr>
      <vt:lpstr>AVL Tree</vt:lpstr>
      <vt:lpstr>AVL Tree Rebalancing</vt:lpstr>
      <vt:lpstr>AVL Tree Rotations</vt:lpstr>
      <vt:lpstr>AVL Tree Rotations</vt:lpstr>
      <vt:lpstr>AVL Tree – Example</vt:lpstr>
      <vt:lpstr>AVL Tree Insertion Algorithm</vt:lpstr>
      <vt:lpstr>Insertion - #1</vt:lpstr>
      <vt:lpstr>Insertion - #2</vt:lpstr>
      <vt:lpstr>Insertion - #3</vt:lpstr>
      <vt:lpstr>Insertion - #4</vt:lpstr>
      <vt:lpstr>Insertion - #5</vt:lpstr>
      <vt:lpstr>Insertion - #6</vt:lpstr>
      <vt:lpstr>Retracing - #1</vt:lpstr>
      <vt:lpstr>Retracing - #2</vt:lpstr>
      <vt:lpstr>Retracing - #3</vt:lpstr>
      <vt:lpstr>Left Left Rotation</vt:lpstr>
      <vt:lpstr>Left Left Rotation #2</vt:lpstr>
      <vt:lpstr>Lab Exercise</vt:lpstr>
      <vt:lpstr>Red-Black Tree</vt:lpstr>
      <vt:lpstr>Red-Black Tree Properties</vt:lpstr>
      <vt:lpstr>Red-Black Tree Implementation</vt:lpstr>
      <vt:lpstr>AA Tree</vt:lpstr>
      <vt:lpstr>AA Tree Implementation</vt:lpstr>
      <vt:lpstr>Rope</vt:lpstr>
      <vt:lpstr>Ropes in Practice: When to Use Rope?</vt:lpstr>
      <vt:lpstr>Rope (Wintellect BigList&lt;T&gt;)</vt:lpstr>
      <vt:lpstr>Summary</vt:lpstr>
      <vt:lpstr>Advanced Tree Structures</vt:lpstr>
      <vt:lpstr>License</vt:lpstr>
      <vt:lpstr>Free Trainings @ Software University</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Tree Structures</dc:title>
  <dc:subject>Software Development Course</dc:subject>
  <dc:creator/>
  <cp:keywords>SoftUni, Software University, programming, software development, software engineering, course</cp:keywords>
  <dc:description>Software University Foundation - http://softuni.org</dc:description>
  <cp:lastModifiedBy/>
  <cp:revision>1</cp:revision>
  <dcterms:created xsi:type="dcterms:W3CDTF">2014-01-02T17:00:34Z</dcterms:created>
  <dcterms:modified xsi:type="dcterms:W3CDTF">2016-03-23T13:19:08Z</dcterms:modified>
  <cp:category>programming; computer programming; software development</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TC027879909991</vt:lpwstr>
  </property>
</Properties>
</file>